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8" r:id="rId3"/>
    <p:sldId id="313" r:id="rId4"/>
    <p:sldId id="314" r:id="rId5"/>
    <p:sldId id="315" r:id="rId6"/>
    <p:sldId id="309" r:id="rId7"/>
    <p:sldId id="286" r:id="rId8"/>
    <p:sldId id="267" r:id="rId9"/>
    <p:sldId id="304" r:id="rId10"/>
    <p:sldId id="269" r:id="rId11"/>
    <p:sldId id="324" r:id="rId12"/>
    <p:sldId id="270" r:id="rId13"/>
    <p:sldId id="325" r:id="rId14"/>
    <p:sldId id="322" r:id="rId15"/>
    <p:sldId id="328" r:id="rId16"/>
    <p:sldId id="333" r:id="rId17"/>
    <p:sldId id="331" r:id="rId18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E6"/>
    <a:srgbClr val="CCAE58"/>
    <a:srgbClr val="C5A343"/>
    <a:srgbClr val="E6BAA2"/>
    <a:srgbClr val="EBC7B3"/>
    <a:srgbClr val="FF9966"/>
    <a:srgbClr val="667CE8"/>
    <a:srgbClr val="6BBAEB"/>
    <a:srgbClr val="CFBF5D"/>
    <a:srgbClr val="F89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44" autoAdjust="0"/>
    <p:restoredTop sz="64409" autoAdjust="0"/>
  </p:normalViewPr>
  <p:slideViewPr>
    <p:cSldViewPr>
      <p:cViewPr varScale="1">
        <p:scale>
          <a:sx n="70" d="100"/>
          <a:sy n="70" d="100"/>
        </p:scale>
        <p:origin x="9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192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81BA9B-96EF-4428-B81F-FA2D4B297C3E}" type="doc">
      <dgm:prSet loTypeId="urn:microsoft.com/office/officeart/2005/8/layout/hList7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0EDB1540-CB16-4F7A-8753-289345653195}">
      <dgm:prSet phldrT="[テキスト]" custT="1"/>
      <dgm:spPr>
        <a:solidFill>
          <a:srgbClr val="667CE8"/>
        </a:solidFill>
      </dgm:spPr>
      <dgm:t>
        <a:bodyPr lIns="36000" tIns="180000" rIns="36000"/>
        <a:lstStyle/>
        <a:p>
          <a:pPr algn="l"/>
          <a:endParaRPr kumimoji="1" lang="en-US" altLang="ja-JP" sz="18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algn="l"/>
          <a:endParaRPr kumimoji="1" lang="en-US" altLang="ja-JP" sz="18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algn="l"/>
          <a:endParaRPr kumimoji="1" lang="en-US" altLang="ja-JP" sz="18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</dgm:t>
    </dgm:pt>
    <dgm:pt modelId="{2B12116E-6C1A-4868-95C8-6419EC9AB422}" type="parTrans" cxnId="{2505F483-EC87-4A4C-8649-B271173EE92C}">
      <dgm:prSet/>
      <dgm:spPr/>
      <dgm:t>
        <a:bodyPr/>
        <a:lstStyle/>
        <a:p>
          <a:endParaRPr kumimoji="1" lang="ja-JP" altLang="en-US"/>
        </a:p>
      </dgm:t>
    </dgm:pt>
    <dgm:pt modelId="{D592CDCF-F35A-4347-816F-2C4993FE448E}" type="sibTrans" cxnId="{2505F483-EC87-4A4C-8649-B271173EE92C}">
      <dgm:prSet/>
      <dgm:spPr/>
      <dgm:t>
        <a:bodyPr/>
        <a:lstStyle/>
        <a:p>
          <a:endParaRPr kumimoji="1" lang="ja-JP" altLang="en-US"/>
        </a:p>
      </dgm:t>
    </dgm:pt>
    <dgm:pt modelId="{D4D004EF-31C9-4FE7-BB04-B1126AC1D1A8}">
      <dgm:prSet phldrT="[テキスト]" custT="1"/>
      <dgm:spPr>
        <a:solidFill>
          <a:srgbClr val="6BBAEB"/>
        </a:solidFill>
      </dgm:spPr>
      <dgm:t>
        <a:bodyPr lIns="36000" tIns="180000" rIns="36000"/>
        <a:lstStyle/>
        <a:p>
          <a:pPr algn="ctr"/>
          <a:r>
            <a:rPr kumimoji="1" lang="ja-JP" altLang="en-US" sz="200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学びの自立</a:t>
          </a:r>
          <a:endParaRPr kumimoji="1" lang="en-US" altLang="ja-JP" sz="2000" dirty="0">
            <a:ln w="0">
              <a:noFill/>
            </a:ln>
            <a:solidFill>
              <a:schemeClr val="tx1">
                <a:lumMod val="75000"/>
                <a:lumOff val="2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algn="l"/>
          <a:endParaRPr kumimoji="1" lang="en-US" altLang="ja-JP" sz="20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algn="l"/>
          <a:endParaRPr kumimoji="1" lang="en-US" altLang="ja-JP" sz="20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algn="l"/>
          <a:endParaRPr kumimoji="1" lang="ja-JP" altLang="en-US" sz="18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33F5E1C-9C4A-486F-8DAE-18422D3CBEE8}" type="parTrans" cxnId="{06B90372-6497-4B41-9E81-2CE8F17BB025}">
      <dgm:prSet/>
      <dgm:spPr/>
      <dgm:t>
        <a:bodyPr/>
        <a:lstStyle/>
        <a:p>
          <a:endParaRPr kumimoji="1" lang="ja-JP" altLang="en-US"/>
        </a:p>
      </dgm:t>
    </dgm:pt>
    <dgm:pt modelId="{5AB18153-DFDF-4162-8969-B8A2FDCB5928}" type="sibTrans" cxnId="{06B90372-6497-4B41-9E81-2CE8F17BB025}">
      <dgm:prSet/>
      <dgm:spPr/>
      <dgm:t>
        <a:bodyPr/>
        <a:lstStyle/>
        <a:p>
          <a:endParaRPr kumimoji="1" lang="ja-JP" altLang="en-US"/>
        </a:p>
      </dgm:t>
    </dgm:pt>
    <dgm:pt modelId="{0C08998D-D971-4BAD-8FF3-86DDC90A804E}">
      <dgm:prSet phldrT="[テキスト]" custT="1"/>
      <dgm:spPr>
        <a:solidFill>
          <a:srgbClr val="F89088"/>
        </a:solidFill>
      </dgm:spPr>
      <dgm:t>
        <a:bodyPr lIns="36000" tIns="180000" rIns="36000"/>
        <a:lstStyle/>
        <a:p>
          <a:pPr algn="ctr"/>
          <a:r>
            <a:rPr kumimoji="1" lang="ja-JP" altLang="en-US" sz="200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学びの芽生え</a:t>
          </a:r>
          <a:endParaRPr kumimoji="1" lang="en-US" altLang="ja-JP" sz="2000" dirty="0">
            <a:ln w="0">
              <a:noFill/>
            </a:ln>
            <a:solidFill>
              <a:schemeClr val="tx1">
                <a:lumMod val="75000"/>
                <a:lumOff val="2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algn="ctr"/>
          <a:endParaRPr kumimoji="1" lang="en-US" altLang="ja-JP" sz="20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algn="ctr"/>
          <a:endParaRPr kumimoji="1" lang="en-US" altLang="ja-JP" sz="20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algn="ctr"/>
          <a:endParaRPr kumimoji="1" lang="ja-JP" altLang="en-US" sz="18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A83DEF0-BDEF-4E8E-AF4F-6FB3E685E452}" type="sibTrans" cxnId="{0A97AD6F-A22B-46E5-AAED-A449CF478CB9}">
      <dgm:prSet/>
      <dgm:spPr/>
      <dgm:t>
        <a:bodyPr/>
        <a:lstStyle/>
        <a:p>
          <a:endParaRPr kumimoji="1" lang="ja-JP" altLang="en-US"/>
        </a:p>
      </dgm:t>
    </dgm:pt>
    <dgm:pt modelId="{DFA6276C-3081-4F88-AE2A-E2A734ED590F}" type="parTrans" cxnId="{0A97AD6F-A22B-46E5-AAED-A449CF478CB9}">
      <dgm:prSet/>
      <dgm:spPr/>
      <dgm:t>
        <a:bodyPr/>
        <a:lstStyle/>
        <a:p>
          <a:endParaRPr kumimoji="1" lang="ja-JP" altLang="en-US"/>
        </a:p>
      </dgm:t>
    </dgm:pt>
    <dgm:pt modelId="{19B80B64-F403-4A64-8FB2-084CB95E8EE8}">
      <dgm:prSet phldrT="[テキスト]" custT="1"/>
      <dgm:spPr>
        <a:solidFill>
          <a:srgbClr val="CCAE58"/>
        </a:solidFill>
      </dgm:spPr>
      <dgm:t>
        <a:bodyPr lIns="36000" tIns="180000" rIns="36000"/>
        <a:lstStyle/>
        <a:p>
          <a:pPr algn="ctr"/>
          <a:r>
            <a:rPr kumimoji="1" lang="ja-JP" altLang="en-US" sz="200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発展の学び</a:t>
          </a:r>
          <a:endParaRPr kumimoji="1" lang="en-US" altLang="ja-JP" sz="2000" dirty="0">
            <a:ln w="0">
              <a:noFill/>
            </a:ln>
            <a:solidFill>
              <a:schemeClr val="tx1">
                <a:lumMod val="75000"/>
                <a:lumOff val="2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algn="l"/>
          <a:endParaRPr kumimoji="1" lang="en-US" altLang="ja-JP" sz="20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algn="l"/>
          <a:endParaRPr kumimoji="1" lang="en-US" altLang="ja-JP" sz="20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algn="l"/>
          <a:endParaRPr kumimoji="1" lang="ja-JP" altLang="en-US" sz="18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2BB21A03-D4DE-441B-AAB4-3613086367AE}" type="sibTrans" cxnId="{E90ED4E0-CD0A-44CB-876A-1D2678DC3A84}">
      <dgm:prSet/>
      <dgm:spPr/>
      <dgm:t>
        <a:bodyPr/>
        <a:lstStyle/>
        <a:p>
          <a:endParaRPr kumimoji="1" lang="ja-JP" altLang="en-US"/>
        </a:p>
      </dgm:t>
    </dgm:pt>
    <dgm:pt modelId="{D32E023E-E2CB-49C1-94F5-BA648CB4194C}" type="parTrans" cxnId="{E90ED4E0-CD0A-44CB-876A-1D2678DC3A84}">
      <dgm:prSet/>
      <dgm:spPr/>
      <dgm:t>
        <a:bodyPr/>
        <a:lstStyle/>
        <a:p>
          <a:endParaRPr kumimoji="1" lang="ja-JP" altLang="en-US"/>
        </a:p>
      </dgm:t>
    </dgm:pt>
    <dgm:pt modelId="{45E69F82-1F69-4D71-9DC1-EEDCE5C3ADB5}">
      <dgm:prSet phldrT="[テキスト]" custT="1"/>
      <dgm:spPr>
        <a:solidFill>
          <a:srgbClr val="E6BAA2"/>
        </a:solidFill>
        <a:ln>
          <a:noFill/>
        </a:ln>
      </dgm:spPr>
      <dgm:t>
        <a:bodyPr lIns="36000" tIns="180000" rIns="36000"/>
        <a:lstStyle/>
        <a:p>
          <a:pPr algn="ctr"/>
          <a:r>
            <a:rPr kumimoji="1" lang="ja-JP" altLang="en-US" sz="200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基礎の学び</a:t>
          </a:r>
          <a:endParaRPr kumimoji="1" lang="en-US" altLang="ja-JP" sz="2000" dirty="0">
            <a:ln w="0">
              <a:noFill/>
            </a:ln>
            <a:solidFill>
              <a:schemeClr val="tx1">
                <a:lumMod val="75000"/>
                <a:lumOff val="2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algn="l"/>
          <a:endParaRPr kumimoji="1" lang="en-US" altLang="ja-JP" sz="20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algn="l"/>
          <a:endParaRPr kumimoji="1" lang="en-US" altLang="ja-JP" sz="20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algn="l"/>
          <a:endParaRPr kumimoji="1" lang="ja-JP" altLang="en-US" sz="18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13DA5FF-65A6-4AA7-81BE-B27DB31688BD}" type="sibTrans" cxnId="{09519171-2CFE-4D63-85A6-5334642E608E}">
      <dgm:prSet/>
      <dgm:spPr/>
      <dgm:t>
        <a:bodyPr/>
        <a:lstStyle/>
        <a:p>
          <a:endParaRPr kumimoji="1" lang="ja-JP" altLang="en-US"/>
        </a:p>
      </dgm:t>
    </dgm:pt>
    <dgm:pt modelId="{14CA43B6-EDD6-43AF-A6DB-0C486B54AA86}" type="parTrans" cxnId="{09519171-2CFE-4D63-85A6-5334642E608E}">
      <dgm:prSet/>
      <dgm:spPr/>
      <dgm:t>
        <a:bodyPr/>
        <a:lstStyle/>
        <a:p>
          <a:endParaRPr kumimoji="1" lang="ja-JP" altLang="en-US"/>
        </a:p>
      </dgm:t>
    </dgm:pt>
    <dgm:pt modelId="{ABE3FC8A-4672-4AC0-A0B5-00967BB6BD11}" type="pres">
      <dgm:prSet presAssocID="{DA81BA9B-96EF-4428-B81F-FA2D4B297C3E}" presName="Name0" presStyleCnt="0">
        <dgm:presLayoutVars>
          <dgm:dir/>
          <dgm:resizeHandles val="exact"/>
        </dgm:presLayoutVars>
      </dgm:prSet>
      <dgm:spPr/>
    </dgm:pt>
    <dgm:pt modelId="{35DCA08A-FA0C-4E1D-9F03-580F60C48613}" type="pres">
      <dgm:prSet presAssocID="{DA81BA9B-96EF-4428-B81F-FA2D4B297C3E}" presName="fgShape" presStyleLbl="fgShp" presStyleIdx="0" presStyleCnt="1" custFlipVert="1" custFlipHor="1" custScaleX="1902" custScaleY="8491" custLinFactNeighborX="10462" custLinFactNeighborY="82738"/>
      <dgm:spPr>
        <a:ln>
          <a:solidFill>
            <a:schemeClr val="bg1"/>
          </a:solidFill>
        </a:ln>
      </dgm:spPr>
    </dgm:pt>
    <dgm:pt modelId="{DFB300C3-30F2-41C3-9B1F-EDBEE7A836EF}" type="pres">
      <dgm:prSet presAssocID="{DA81BA9B-96EF-4428-B81F-FA2D4B297C3E}" presName="linComp" presStyleCnt="0"/>
      <dgm:spPr/>
    </dgm:pt>
    <dgm:pt modelId="{29471ED8-A202-4661-B958-4146177664C2}" type="pres">
      <dgm:prSet presAssocID="{0C08998D-D971-4BAD-8FF3-86DDC90A804E}" presName="compNode" presStyleCnt="0"/>
      <dgm:spPr/>
    </dgm:pt>
    <dgm:pt modelId="{2999560A-612D-49AC-9C65-56EE0956A6E7}" type="pres">
      <dgm:prSet presAssocID="{0C08998D-D971-4BAD-8FF3-86DDC90A804E}" presName="bkgdShape" presStyleLbl="node1" presStyleIdx="0" presStyleCnt="5"/>
      <dgm:spPr/>
    </dgm:pt>
    <dgm:pt modelId="{70142ED3-61D6-47CD-ABA6-F6B34A813B54}" type="pres">
      <dgm:prSet presAssocID="{0C08998D-D971-4BAD-8FF3-86DDC90A804E}" presName="nodeTx" presStyleLbl="node1" presStyleIdx="0" presStyleCnt="5">
        <dgm:presLayoutVars>
          <dgm:bulletEnabled val="1"/>
        </dgm:presLayoutVars>
      </dgm:prSet>
      <dgm:spPr/>
    </dgm:pt>
    <dgm:pt modelId="{52ACCA9E-9D2B-4A2D-B94C-7826317AD4A2}" type="pres">
      <dgm:prSet presAssocID="{0C08998D-D971-4BAD-8FF3-86DDC90A804E}" presName="invisiNode" presStyleLbl="node1" presStyleIdx="0" presStyleCnt="5"/>
      <dgm:spPr/>
    </dgm:pt>
    <dgm:pt modelId="{B1EDBC6B-F71A-4125-AEAB-B63F4429D386}" type="pres">
      <dgm:prSet presAssocID="{0C08998D-D971-4BAD-8FF3-86DDC90A804E}" presName="imagNode" presStyleLbl="fgImgPlace1" presStyleIdx="0" presStyleCnt="5" custScaleY="88279" custLinFactNeighborX="115" custLinFactNeighborY="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B35A628C-9F29-4C12-8C30-744FA02DB657}" type="pres">
      <dgm:prSet presAssocID="{DA83DEF0-BDEF-4E8E-AF4F-6FB3E685E452}" presName="sibTrans" presStyleLbl="sibTrans2D1" presStyleIdx="0" presStyleCnt="0"/>
      <dgm:spPr/>
    </dgm:pt>
    <dgm:pt modelId="{A282F93F-19BF-4110-985D-1DF687AA0A25}" type="pres">
      <dgm:prSet presAssocID="{45E69F82-1F69-4D71-9DC1-EEDCE5C3ADB5}" presName="compNode" presStyleCnt="0"/>
      <dgm:spPr/>
    </dgm:pt>
    <dgm:pt modelId="{C436904E-AB0A-4BAB-AA9A-06E097B454A3}" type="pres">
      <dgm:prSet presAssocID="{45E69F82-1F69-4D71-9DC1-EEDCE5C3ADB5}" presName="bkgdShape" presStyleLbl="node1" presStyleIdx="1" presStyleCnt="5" custScaleY="100000"/>
      <dgm:spPr/>
    </dgm:pt>
    <dgm:pt modelId="{AF97617F-692E-4031-95E0-FFC3932B95FC}" type="pres">
      <dgm:prSet presAssocID="{45E69F82-1F69-4D71-9DC1-EEDCE5C3ADB5}" presName="nodeTx" presStyleLbl="node1" presStyleIdx="1" presStyleCnt="5">
        <dgm:presLayoutVars>
          <dgm:bulletEnabled val="1"/>
        </dgm:presLayoutVars>
      </dgm:prSet>
      <dgm:spPr/>
    </dgm:pt>
    <dgm:pt modelId="{D561F592-C2CC-470F-9620-11EAAF610172}" type="pres">
      <dgm:prSet presAssocID="{45E69F82-1F69-4D71-9DC1-EEDCE5C3ADB5}" presName="invisiNode" presStyleLbl="node1" presStyleIdx="1" presStyleCnt="5"/>
      <dgm:spPr/>
    </dgm:pt>
    <dgm:pt modelId="{B4CCF03B-5806-4608-8965-8F7941AC12CF}" type="pres">
      <dgm:prSet presAssocID="{45E69F82-1F69-4D71-9DC1-EEDCE5C3ADB5}" presName="imagNode" presStyleLbl="fgImgPlace1" presStyleIdx="1" presStyleCnt="5" custScaleY="88279" custLinFactNeighborX="-69" custLinFactNeighborY="-161"/>
      <dgm:spPr>
        <a:blipFill rotWithShape="1">
          <a:blip xmlns:r="http://schemas.openxmlformats.org/officeDocument/2006/relationships" r:embed="rId2"/>
          <a:srcRect/>
          <a:stretch>
            <a:fillRect l="-15000" r="-15000"/>
          </a:stretch>
        </a:blipFill>
      </dgm:spPr>
    </dgm:pt>
    <dgm:pt modelId="{36BDDCF1-CC16-48FE-B943-9AA74DADB700}" type="pres">
      <dgm:prSet presAssocID="{F13DA5FF-65A6-4AA7-81BE-B27DB31688BD}" presName="sibTrans" presStyleLbl="sibTrans2D1" presStyleIdx="0" presStyleCnt="0"/>
      <dgm:spPr/>
    </dgm:pt>
    <dgm:pt modelId="{36F3C012-196D-460D-9FF1-087B2FA01004}" type="pres">
      <dgm:prSet presAssocID="{19B80B64-F403-4A64-8FB2-084CB95E8EE8}" presName="compNode" presStyleCnt="0"/>
      <dgm:spPr/>
    </dgm:pt>
    <dgm:pt modelId="{AA604079-8CE3-4666-9A47-026B7ACBC9D7}" type="pres">
      <dgm:prSet presAssocID="{19B80B64-F403-4A64-8FB2-084CB95E8EE8}" presName="bkgdShape" presStyleLbl="node1" presStyleIdx="2" presStyleCnt="5" custLinFactNeighborX="127" custLinFactNeighborY="-1226"/>
      <dgm:spPr/>
    </dgm:pt>
    <dgm:pt modelId="{BE08367F-6FA2-4AAA-AB74-A7E11C24899B}" type="pres">
      <dgm:prSet presAssocID="{19B80B64-F403-4A64-8FB2-084CB95E8EE8}" presName="nodeTx" presStyleLbl="node1" presStyleIdx="2" presStyleCnt="5">
        <dgm:presLayoutVars>
          <dgm:bulletEnabled val="1"/>
        </dgm:presLayoutVars>
      </dgm:prSet>
      <dgm:spPr/>
    </dgm:pt>
    <dgm:pt modelId="{B45F3884-63F1-4C68-805E-3FDDC4711FA9}" type="pres">
      <dgm:prSet presAssocID="{19B80B64-F403-4A64-8FB2-084CB95E8EE8}" presName="invisiNode" presStyleLbl="node1" presStyleIdx="2" presStyleCnt="5"/>
      <dgm:spPr/>
    </dgm:pt>
    <dgm:pt modelId="{68569ADB-0107-4F80-AD22-AF904160CED5}" type="pres">
      <dgm:prSet presAssocID="{19B80B64-F403-4A64-8FB2-084CB95E8EE8}" presName="imagNode" presStyleLbl="fgImgPlace1" presStyleIdx="2" presStyleCnt="5" custScaleY="88279"/>
      <dgm:spPr>
        <a:blipFill rotWithShape="1">
          <a:blip xmlns:r="http://schemas.openxmlformats.org/officeDocument/2006/relationships" r:embed="rId3"/>
          <a:srcRect/>
          <a:stretch>
            <a:fillRect l="-15000" r="-15000"/>
          </a:stretch>
        </a:blipFill>
      </dgm:spPr>
    </dgm:pt>
    <dgm:pt modelId="{8A7DC560-ED71-456D-B306-F26CBF22110F}" type="pres">
      <dgm:prSet presAssocID="{2BB21A03-D4DE-441B-AAB4-3613086367AE}" presName="sibTrans" presStyleLbl="sibTrans2D1" presStyleIdx="0" presStyleCnt="0"/>
      <dgm:spPr/>
    </dgm:pt>
    <dgm:pt modelId="{B9F04AA6-B1A3-448B-B75D-DF6ED8DE1194}" type="pres">
      <dgm:prSet presAssocID="{D4D004EF-31C9-4FE7-BB04-B1126AC1D1A8}" presName="compNode" presStyleCnt="0"/>
      <dgm:spPr/>
    </dgm:pt>
    <dgm:pt modelId="{05A5D3C5-AC70-4344-93DA-ACF079831F0B}" type="pres">
      <dgm:prSet presAssocID="{D4D004EF-31C9-4FE7-BB04-B1126AC1D1A8}" presName="bkgdShape" presStyleLbl="node1" presStyleIdx="3" presStyleCnt="5"/>
      <dgm:spPr/>
    </dgm:pt>
    <dgm:pt modelId="{C7F01F1C-A492-430A-86EA-3051B827F658}" type="pres">
      <dgm:prSet presAssocID="{D4D004EF-31C9-4FE7-BB04-B1126AC1D1A8}" presName="nodeTx" presStyleLbl="node1" presStyleIdx="3" presStyleCnt="5">
        <dgm:presLayoutVars>
          <dgm:bulletEnabled val="1"/>
        </dgm:presLayoutVars>
      </dgm:prSet>
      <dgm:spPr/>
    </dgm:pt>
    <dgm:pt modelId="{F52D693E-5E7F-404B-AED2-E63B87DBE52C}" type="pres">
      <dgm:prSet presAssocID="{D4D004EF-31C9-4FE7-BB04-B1126AC1D1A8}" presName="invisiNode" presStyleLbl="node1" presStyleIdx="3" presStyleCnt="5"/>
      <dgm:spPr/>
    </dgm:pt>
    <dgm:pt modelId="{336CA9C4-19A0-4493-A72C-B024B1FB65EB}" type="pres">
      <dgm:prSet presAssocID="{D4D004EF-31C9-4FE7-BB04-B1126AC1D1A8}" presName="imagNode" presStyleLbl="fgImgPlace1" presStyleIdx="3" presStyleCnt="5" custScaleY="88279"/>
      <dgm:spPr>
        <a:blipFill rotWithShape="1">
          <a:blip xmlns:r="http://schemas.openxmlformats.org/officeDocument/2006/relationships" r:embed="rId4"/>
          <a:srcRect/>
          <a:stretch>
            <a:fillRect l="-16000" r="-16000"/>
          </a:stretch>
        </a:blipFill>
      </dgm:spPr>
    </dgm:pt>
    <dgm:pt modelId="{9432CB08-36A1-4C9D-BA19-1FBCC71AA513}" type="pres">
      <dgm:prSet presAssocID="{5AB18153-DFDF-4162-8969-B8A2FDCB5928}" presName="sibTrans" presStyleLbl="sibTrans2D1" presStyleIdx="0" presStyleCnt="0"/>
      <dgm:spPr/>
    </dgm:pt>
    <dgm:pt modelId="{87F18D84-E507-4C88-ABAF-1B6C069C0A2D}" type="pres">
      <dgm:prSet presAssocID="{0EDB1540-CB16-4F7A-8753-289345653195}" presName="compNode" presStyleCnt="0"/>
      <dgm:spPr/>
    </dgm:pt>
    <dgm:pt modelId="{0BC088D9-1A3A-4B7D-8CC5-077B1F52CD33}" type="pres">
      <dgm:prSet presAssocID="{0EDB1540-CB16-4F7A-8753-289345653195}" presName="bkgdShape" presStyleLbl="node1" presStyleIdx="4" presStyleCnt="5"/>
      <dgm:spPr/>
    </dgm:pt>
    <dgm:pt modelId="{1B6A3B27-E23B-468E-8DD6-A4504F3A8356}" type="pres">
      <dgm:prSet presAssocID="{0EDB1540-CB16-4F7A-8753-289345653195}" presName="nodeTx" presStyleLbl="node1" presStyleIdx="4" presStyleCnt="5">
        <dgm:presLayoutVars>
          <dgm:bulletEnabled val="1"/>
        </dgm:presLayoutVars>
      </dgm:prSet>
      <dgm:spPr/>
    </dgm:pt>
    <dgm:pt modelId="{E5C52859-64AE-470E-ADA8-28EE9145882D}" type="pres">
      <dgm:prSet presAssocID="{0EDB1540-CB16-4F7A-8753-289345653195}" presName="invisiNode" presStyleLbl="node1" presStyleIdx="4" presStyleCnt="5"/>
      <dgm:spPr/>
    </dgm:pt>
    <dgm:pt modelId="{860F1744-CCD4-43C5-9ED4-7851EFE893F1}" type="pres">
      <dgm:prSet presAssocID="{0EDB1540-CB16-4F7A-8753-289345653195}" presName="imagNode" presStyleLbl="fgImgPlace1" presStyleIdx="4" presStyleCnt="5" custScaleY="88279"/>
      <dgm:spPr>
        <a:blipFill rotWithShape="1">
          <a:blip xmlns:r="http://schemas.openxmlformats.org/officeDocument/2006/relationships" r:embed="rId5"/>
          <a:srcRect/>
          <a:stretch>
            <a:fillRect l="-15000" r="-15000"/>
          </a:stretch>
        </a:blipFill>
      </dgm:spPr>
    </dgm:pt>
  </dgm:ptLst>
  <dgm:cxnLst>
    <dgm:cxn modelId="{DCC79701-ABD7-405A-824C-66F2008AF75A}" type="presOf" srcId="{45E69F82-1F69-4D71-9DC1-EEDCE5C3ADB5}" destId="{AF97617F-692E-4031-95E0-FFC3932B95FC}" srcOrd="1" destOrd="0" presId="urn:microsoft.com/office/officeart/2005/8/layout/hList7"/>
    <dgm:cxn modelId="{A4611E12-7185-4CFE-8B55-98168B216859}" type="presOf" srcId="{0C08998D-D971-4BAD-8FF3-86DDC90A804E}" destId="{70142ED3-61D6-47CD-ABA6-F6B34A813B54}" srcOrd="1" destOrd="0" presId="urn:microsoft.com/office/officeart/2005/8/layout/hList7"/>
    <dgm:cxn modelId="{EA2B2B28-D3F9-430B-B29F-F23F1282383A}" type="presOf" srcId="{2BB21A03-D4DE-441B-AAB4-3613086367AE}" destId="{8A7DC560-ED71-456D-B306-F26CBF22110F}" srcOrd="0" destOrd="0" presId="urn:microsoft.com/office/officeart/2005/8/layout/hList7"/>
    <dgm:cxn modelId="{0793F435-756E-4B2A-8498-D92E14F3A228}" type="presOf" srcId="{5AB18153-DFDF-4162-8969-B8A2FDCB5928}" destId="{9432CB08-36A1-4C9D-BA19-1FBCC71AA513}" srcOrd="0" destOrd="0" presId="urn:microsoft.com/office/officeart/2005/8/layout/hList7"/>
    <dgm:cxn modelId="{4BD1D764-D739-4B8F-88E4-A914C73D8A53}" type="presOf" srcId="{0EDB1540-CB16-4F7A-8753-289345653195}" destId="{1B6A3B27-E23B-468E-8DD6-A4504F3A8356}" srcOrd="1" destOrd="0" presId="urn:microsoft.com/office/officeart/2005/8/layout/hList7"/>
    <dgm:cxn modelId="{CB228166-82B1-41BF-8FA5-2FC8D058885D}" type="presOf" srcId="{DA81BA9B-96EF-4428-B81F-FA2D4B297C3E}" destId="{ABE3FC8A-4672-4AC0-A0B5-00967BB6BD11}" srcOrd="0" destOrd="0" presId="urn:microsoft.com/office/officeart/2005/8/layout/hList7"/>
    <dgm:cxn modelId="{C03E9D6C-5451-43E0-BC43-09184677535A}" type="presOf" srcId="{DA83DEF0-BDEF-4E8E-AF4F-6FB3E685E452}" destId="{B35A628C-9F29-4C12-8C30-744FA02DB657}" srcOrd="0" destOrd="0" presId="urn:microsoft.com/office/officeart/2005/8/layout/hList7"/>
    <dgm:cxn modelId="{0A97AD6F-A22B-46E5-AAED-A449CF478CB9}" srcId="{DA81BA9B-96EF-4428-B81F-FA2D4B297C3E}" destId="{0C08998D-D971-4BAD-8FF3-86DDC90A804E}" srcOrd="0" destOrd="0" parTransId="{DFA6276C-3081-4F88-AE2A-E2A734ED590F}" sibTransId="{DA83DEF0-BDEF-4E8E-AF4F-6FB3E685E452}"/>
    <dgm:cxn modelId="{09519171-2CFE-4D63-85A6-5334642E608E}" srcId="{DA81BA9B-96EF-4428-B81F-FA2D4B297C3E}" destId="{45E69F82-1F69-4D71-9DC1-EEDCE5C3ADB5}" srcOrd="1" destOrd="0" parTransId="{14CA43B6-EDD6-43AF-A6DB-0C486B54AA86}" sibTransId="{F13DA5FF-65A6-4AA7-81BE-B27DB31688BD}"/>
    <dgm:cxn modelId="{5C2BE771-7252-4DC0-9629-499A7276787E}" type="presOf" srcId="{0EDB1540-CB16-4F7A-8753-289345653195}" destId="{0BC088D9-1A3A-4B7D-8CC5-077B1F52CD33}" srcOrd="0" destOrd="0" presId="urn:microsoft.com/office/officeart/2005/8/layout/hList7"/>
    <dgm:cxn modelId="{06B90372-6497-4B41-9E81-2CE8F17BB025}" srcId="{DA81BA9B-96EF-4428-B81F-FA2D4B297C3E}" destId="{D4D004EF-31C9-4FE7-BB04-B1126AC1D1A8}" srcOrd="3" destOrd="0" parTransId="{033F5E1C-9C4A-486F-8DAE-18422D3CBEE8}" sibTransId="{5AB18153-DFDF-4162-8969-B8A2FDCB5928}"/>
    <dgm:cxn modelId="{CDFEC474-8C38-467B-8272-C589DA7C8F80}" type="presOf" srcId="{45E69F82-1F69-4D71-9DC1-EEDCE5C3ADB5}" destId="{C436904E-AB0A-4BAB-AA9A-06E097B454A3}" srcOrd="0" destOrd="0" presId="urn:microsoft.com/office/officeart/2005/8/layout/hList7"/>
    <dgm:cxn modelId="{843CE681-18AF-45CB-9B94-BC9BA98976F3}" type="presOf" srcId="{D4D004EF-31C9-4FE7-BB04-B1126AC1D1A8}" destId="{C7F01F1C-A492-430A-86EA-3051B827F658}" srcOrd="1" destOrd="0" presId="urn:microsoft.com/office/officeart/2005/8/layout/hList7"/>
    <dgm:cxn modelId="{2505F483-EC87-4A4C-8649-B271173EE92C}" srcId="{DA81BA9B-96EF-4428-B81F-FA2D4B297C3E}" destId="{0EDB1540-CB16-4F7A-8753-289345653195}" srcOrd="4" destOrd="0" parTransId="{2B12116E-6C1A-4868-95C8-6419EC9AB422}" sibTransId="{D592CDCF-F35A-4347-816F-2C4993FE448E}"/>
    <dgm:cxn modelId="{9F2D42A5-E6F2-4424-9E47-01F5D05076FE}" type="presOf" srcId="{F13DA5FF-65A6-4AA7-81BE-B27DB31688BD}" destId="{36BDDCF1-CC16-48FE-B943-9AA74DADB700}" srcOrd="0" destOrd="0" presId="urn:microsoft.com/office/officeart/2005/8/layout/hList7"/>
    <dgm:cxn modelId="{133131A9-FED5-4E8C-9BB3-64B93265D605}" type="presOf" srcId="{19B80B64-F403-4A64-8FB2-084CB95E8EE8}" destId="{BE08367F-6FA2-4AAA-AB74-A7E11C24899B}" srcOrd="1" destOrd="0" presId="urn:microsoft.com/office/officeart/2005/8/layout/hList7"/>
    <dgm:cxn modelId="{F25D35C4-49E3-4B8C-BC75-AD069EE3C507}" type="presOf" srcId="{19B80B64-F403-4A64-8FB2-084CB95E8EE8}" destId="{AA604079-8CE3-4666-9A47-026B7ACBC9D7}" srcOrd="0" destOrd="0" presId="urn:microsoft.com/office/officeart/2005/8/layout/hList7"/>
    <dgm:cxn modelId="{36B541CE-5E82-4EC2-9865-AFA89730ED99}" type="presOf" srcId="{0C08998D-D971-4BAD-8FF3-86DDC90A804E}" destId="{2999560A-612D-49AC-9C65-56EE0956A6E7}" srcOrd="0" destOrd="0" presId="urn:microsoft.com/office/officeart/2005/8/layout/hList7"/>
    <dgm:cxn modelId="{2538B7D7-F014-4B44-B705-CA3DCB3D41CA}" type="presOf" srcId="{D4D004EF-31C9-4FE7-BB04-B1126AC1D1A8}" destId="{05A5D3C5-AC70-4344-93DA-ACF079831F0B}" srcOrd="0" destOrd="0" presId="urn:microsoft.com/office/officeart/2005/8/layout/hList7"/>
    <dgm:cxn modelId="{E90ED4E0-CD0A-44CB-876A-1D2678DC3A84}" srcId="{DA81BA9B-96EF-4428-B81F-FA2D4B297C3E}" destId="{19B80B64-F403-4A64-8FB2-084CB95E8EE8}" srcOrd="2" destOrd="0" parTransId="{D32E023E-E2CB-49C1-94F5-BA648CB4194C}" sibTransId="{2BB21A03-D4DE-441B-AAB4-3613086367AE}"/>
    <dgm:cxn modelId="{9EB76C28-5EA5-4F35-B1FE-3B02AB4C8B81}" type="presParOf" srcId="{ABE3FC8A-4672-4AC0-A0B5-00967BB6BD11}" destId="{35DCA08A-FA0C-4E1D-9F03-580F60C48613}" srcOrd="0" destOrd="0" presId="urn:microsoft.com/office/officeart/2005/8/layout/hList7"/>
    <dgm:cxn modelId="{25F96D4B-EE4E-49B3-A302-65821E45C5F7}" type="presParOf" srcId="{ABE3FC8A-4672-4AC0-A0B5-00967BB6BD11}" destId="{DFB300C3-30F2-41C3-9B1F-EDBEE7A836EF}" srcOrd="1" destOrd="0" presId="urn:microsoft.com/office/officeart/2005/8/layout/hList7"/>
    <dgm:cxn modelId="{8286CDDF-5010-4DAF-9A9A-24892FAA8863}" type="presParOf" srcId="{DFB300C3-30F2-41C3-9B1F-EDBEE7A836EF}" destId="{29471ED8-A202-4661-B958-4146177664C2}" srcOrd="0" destOrd="0" presId="urn:microsoft.com/office/officeart/2005/8/layout/hList7"/>
    <dgm:cxn modelId="{950C5B64-6810-4187-B61C-42004D439CEA}" type="presParOf" srcId="{29471ED8-A202-4661-B958-4146177664C2}" destId="{2999560A-612D-49AC-9C65-56EE0956A6E7}" srcOrd="0" destOrd="0" presId="urn:microsoft.com/office/officeart/2005/8/layout/hList7"/>
    <dgm:cxn modelId="{2CAC1C95-799E-4566-AA7C-5AF8640A0258}" type="presParOf" srcId="{29471ED8-A202-4661-B958-4146177664C2}" destId="{70142ED3-61D6-47CD-ABA6-F6B34A813B54}" srcOrd="1" destOrd="0" presId="urn:microsoft.com/office/officeart/2005/8/layout/hList7"/>
    <dgm:cxn modelId="{289F1CC2-980A-41B4-BF5B-E3C1A3D9AD39}" type="presParOf" srcId="{29471ED8-A202-4661-B958-4146177664C2}" destId="{52ACCA9E-9D2B-4A2D-B94C-7826317AD4A2}" srcOrd="2" destOrd="0" presId="urn:microsoft.com/office/officeart/2005/8/layout/hList7"/>
    <dgm:cxn modelId="{60047DC8-ED94-4927-8B71-E9535DBFE8AB}" type="presParOf" srcId="{29471ED8-A202-4661-B958-4146177664C2}" destId="{B1EDBC6B-F71A-4125-AEAB-B63F4429D386}" srcOrd="3" destOrd="0" presId="urn:microsoft.com/office/officeart/2005/8/layout/hList7"/>
    <dgm:cxn modelId="{90A36D09-7E38-47AF-A351-D17940CE9417}" type="presParOf" srcId="{DFB300C3-30F2-41C3-9B1F-EDBEE7A836EF}" destId="{B35A628C-9F29-4C12-8C30-744FA02DB657}" srcOrd="1" destOrd="0" presId="urn:microsoft.com/office/officeart/2005/8/layout/hList7"/>
    <dgm:cxn modelId="{151B9B09-6794-4071-98A7-AADCE2E22B16}" type="presParOf" srcId="{DFB300C3-30F2-41C3-9B1F-EDBEE7A836EF}" destId="{A282F93F-19BF-4110-985D-1DF687AA0A25}" srcOrd="2" destOrd="0" presId="urn:microsoft.com/office/officeart/2005/8/layout/hList7"/>
    <dgm:cxn modelId="{2EC56331-4BFF-48ED-9905-D77B3C43DAC4}" type="presParOf" srcId="{A282F93F-19BF-4110-985D-1DF687AA0A25}" destId="{C436904E-AB0A-4BAB-AA9A-06E097B454A3}" srcOrd="0" destOrd="0" presId="urn:microsoft.com/office/officeart/2005/8/layout/hList7"/>
    <dgm:cxn modelId="{B789A6CF-D567-46EB-AE74-893193000B1F}" type="presParOf" srcId="{A282F93F-19BF-4110-985D-1DF687AA0A25}" destId="{AF97617F-692E-4031-95E0-FFC3932B95FC}" srcOrd="1" destOrd="0" presId="urn:microsoft.com/office/officeart/2005/8/layout/hList7"/>
    <dgm:cxn modelId="{A3C88E7B-DA61-47D7-AF7A-CCE8B513DB0C}" type="presParOf" srcId="{A282F93F-19BF-4110-985D-1DF687AA0A25}" destId="{D561F592-C2CC-470F-9620-11EAAF610172}" srcOrd="2" destOrd="0" presId="urn:microsoft.com/office/officeart/2005/8/layout/hList7"/>
    <dgm:cxn modelId="{A0E95AFE-25EA-454E-BBA6-4A31C915B161}" type="presParOf" srcId="{A282F93F-19BF-4110-985D-1DF687AA0A25}" destId="{B4CCF03B-5806-4608-8965-8F7941AC12CF}" srcOrd="3" destOrd="0" presId="urn:microsoft.com/office/officeart/2005/8/layout/hList7"/>
    <dgm:cxn modelId="{509178D4-9C92-41B4-A9AF-DA1DB32A54E5}" type="presParOf" srcId="{DFB300C3-30F2-41C3-9B1F-EDBEE7A836EF}" destId="{36BDDCF1-CC16-48FE-B943-9AA74DADB700}" srcOrd="3" destOrd="0" presId="urn:microsoft.com/office/officeart/2005/8/layout/hList7"/>
    <dgm:cxn modelId="{CACEC79D-F93A-4F9E-A63E-087C18764805}" type="presParOf" srcId="{DFB300C3-30F2-41C3-9B1F-EDBEE7A836EF}" destId="{36F3C012-196D-460D-9FF1-087B2FA01004}" srcOrd="4" destOrd="0" presId="urn:microsoft.com/office/officeart/2005/8/layout/hList7"/>
    <dgm:cxn modelId="{845D5DA3-AFB1-4799-A45E-7B08E6BA3E72}" type="presParOf" srcId="{36F3C012-196D-460D-9FF1-087B2FA01004}" destId="{AA604079-8CE3-4666-9A47-026B7ACBC9D7}" srcOrd="0" destOrd="0" presId="urn:microsoft.com/office/officeart/2005/8/layout/hList7"/>
    <dgm:cxn modelId="{5274304E-8325-4216-BCFC-C7271BE51340}" type="presParOf" srcId="{36F3C012-196D-460D-9FF1-087B2FA01004}" destId="{BE08367F-6FA2-4AAA-AB74-A7E11C24899B}" srcOrd="1" destOrd="0" presId="urn:microsoft.com/office/officeart/2005/8/layout/hList7"/>
    <dgm:cxn modelId="{4D7CA99A-2316-471D-80D6-B6472007F273}" type="presParOf" srcId="{36F3C012-196D-460D-9FF1-087B2FA01004}" destId="{B45F3884-63F1-4C68-805E-3FDDC4711FA9}" srcOrd="2" destOrd="0" presId="urn:microsoft.com/office/officeart/2005/8/layout/hList7"/>
    <dgm:cxn modelId="{9C1DBFA1-98D5-4A79-B618-8891596B826C}" type="presParOf" srcId="{36F3C012-196D-460D-9FF1-087B2FA01004}" destId="{68569ADB-0107-4F80-AD22-AF904160CED5}" srcOrd="3" destOrd="0" presId="urn:microsoft.com/office/officeart/2005/8/layout/hList7"/>
    <dgm:cxn modelId="{B2670032-FC57-44E8-AEA9-3960431750DE}" type="presParOf" srcId="{DFB300C3-30F2-41C3-9B1F-EDBEE7A836EF}" destId="{8A7DC560-ED71-456D-B306-F26CBF22110F}" srcOrd="5" destOrd="0" presId="urn:microsoft.com/office/officeart/2005/8/layout/hList7"/>
    <dgm:cxn modelId="{362A2638-1824-42AA-AC8C-D55C042FA0D3}" type="presParOf" srcId="{DFB300C3-30F2-41C3-9B1F-EDBEE7A836EF}" destId="{B9F04AA6-B1A3-448B-B75D-DF6ED8DE1194}" srcOrd="6" destOrd="0" presId="urn:microsoft.com/office/officeart/2005/8/layout/hList7"/>
    <dgm:cxn modelId="{44142CFE-078E-4A8B-BB1A-024C7F1DE152}" type="presParOf" srcId="{B9F04AA6-B1A3-448B-B75D-DF6ED8DE1194}" destId="{05A5D3C5-AC70-4344-93DA-ACF079831F0B}" srcOrd="0" destOrd="0" presId="urn:microsoft.com/office/officeart/2005/8/layout/hList7"/>
    <dgm:cxn modelId="{6E3D7CB1-3246-45FC-AF08-ECDF000333E4}" type="presParOf" srcId="{B9F04AA6-B1A3-448B-B75D-DF6ED8DE1194}" destId="{C7F01F1C-A492-430A-86EA-3051B827F658}" srcOrd="1" destOrd="0" presId="urn:microsoft.com/office/officeart/2005/8/layout/hList7"/>
    <dgm:cxn modelId="{33D79C50-2876-47C4-B8F2-1102CD462E17}" type="presParOf" srcId="{B9F04AA6-B1A3-448B-B75D-DF6ED8DE1194}" destId="{F52D693E-5E7F-404B-AED2-E63B87DBE52C}" srcOrd="2" destOrd="0" presId="urn:microsoft.com/office/officeart/2005/8/layout/hList7"/>
    <dgm:cxn modelId="{C21D0129-6CFD-4581-98CE-208B8EC76770}" type="presParOf" srcId="{B9F04AA6-B1A3-448B-B75D-DF6ED8DE1194}" destId="{336CA9C4-19A0-4493-A72C-B024B1FB65EB}" srcOrd="3" destOrd="0" presId="urn:microsoft.com/office/officeart/2005/8/layout/hList7"/>
    <dgm:cxn modelId="{F03E01CB-6DCE-40D4-97D7-9930121DA147}" type="presParOf" srcId="{DFB300C3-30F2-41C3-9B1F-EDBEE7A836EF}" destId="{9432CB08-36A1-4C9D-BA19-1FBCC71AA513}" srcOrd="7" destOrd="0" presId="urn:microsoft.com/office/officeart/2005/8/layout/hList7"/>
    <dgm:cxn modelId="{B3B450E1-C323-4AB3-AA8D-982D79CE93A8}" type="presParOf" srcId="{DFB300C3-30F2-41C3-9B1F-EDBEE7A836EF}" destId="{87F18D84-E507-4C88-ABAF-1B6C069C0A2D}" srcOrd="8" destOrd="0" presId="urn:microsoft.com/office/officeart/2005/8/layout/hList7"/>
    <dgm:cxn modelId="{AF9460AC-D487-4B38-AC3A-C0E626FF9FFC}" type="presParOf" srcId="{87F18D84-E507-4C88-ABAF-1B6C069C0A2D}" destId="{0BC088D9-1A3A-4B7D-8CC5-077B1F52CD33}" srcOrd="0" destOrd="0" presId="urn:microsoft.com/office/officeart/2005/8/layout/hList7"/>
    <dgm:cxn modelId="{CA34ABE9-E27E-4770-9207-30B0396F6A92}" type="presParOf" srcId="{87F18D84-E507-4C88-ABAF-1B6C069C0A2D}" destId="{1B6A3B27-E23B-468E-8DD6-A4504F3A8356}" srcOrd="1" destOrd="0" presId="urn:microsoft.com/office/officeart/2005/8/layout/hList7"/>
    <dgm:cxn modelId="{ADE5B1C5-260D-4294-88E7-A21BE832A42C}" type="presParOf" srcId="{87F18D84-E507-4C88-ABAF-1B6C069C0A2D}" destId="{E5C52859-64AE-470E-ADA8-28EE9145882D}" srcOrd="2" destOrd="0" presId="urn:microsoft.com/office/officeart/2005/8/layout/hList7"/>
    <dgm:cxn modelId="{281F7FBA-D39C-47DA-8EBA-314D52D352B6}" type="presParOf" srcId="{87F18D84-E507-4C88-ABAF-1B6C069C0A2D}" destId="{860F1744-CCD4-43C5-9ED4-7851EFE893F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9560A-612D-49AC-9C65-56EE0956A6E7}">
      <dsp:nvSpPr>
        <dsp:cNvPr id="0" name=""/>
        <dsp:cNvSpPr/>
      </dsp:nvSpPr>
      <dsp:spPr>
        <a:xfrm>
          <a:off x="0" y="0"/>
          <a:ext cx="1729879" cy="5433467"/>
        </a:xfrm>
        <a:prstGeom prst="roundRect">
          <a:avLst>
            <a:gd name="adj" fmla="val 10000"/>
          </a:avLst>
        </a:prstGeom>
        <a:solidFill>
          <a:srgbClr val="F8908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180000" rIns="3600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kern="120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学びの芽生え</a:t>
          </a:r>
          <a:endParaRPr kumimoji="1" lang="en-US" altLang="ja-JP" sz="2000" kern="1200" dirty="0">
            <a:ln w="0">
              <a:noFill/>
            </a:ln>
            <a:solidFill>
              <a:schemeClr val="tx1">
                <a:lumMod val="75000"/>
                <a:lumOff val="2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2000" kern="12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2000" kern="12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800" kern="12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0" y="2173386"/>
        <a:ext cx="1729879" cy="2173386"/>
      </dsp:txXfrm>
    </dsp:sp>
    <dsp:sp modelId="{B1EDBC6B-F71A-4125-AEAB-B63F4429D386}">
      <dsp:nvSpPr>
        <dsp:cNvPr id="0" name=""/>
        <dsp:cNvSpPr/>
      </dsp:nvSpPr>
      <dsp:spPr>
        <a:xfrm>
          <a:off x="53766" y="432044"/>
          <a:ext cx="1626086" cy="159727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6904E-AB0A-4BAB-AA9A-06E097B454A3}">
      <dsp:nvSpPr>
        <dsp:cNvPr id="0" name=""/>
        <dsp:cNvSpPr/>
      </dsp:nvSpPr>
      <dsp:spPr>
        <a:xfrm>
          <a:off x="1781776" y="0"/>
          <a:ext cx="1729879" cy="5433467"/>
        </a:xfrm>
        <a:prstGeom prst="roundRect">
          <a:avLst>
            <a:gd name="adj" fmla="val 10000"/>
          </a:avLst>
        </a:prstGeom>
        <a:solidFill>
          <a:srgbClr val="E6BAA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180000" rIns="3600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kern="120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基礎の学び</a:t>
          </a:r>
          <a:endParaRPr kumimoji="1" lang="en-US" altLang="ja-JP" sz="2000" kern="1200" dirty="0">
            <a:ln w="0">
              <a:noFill/>
            </a:ln>
            <a:solidFill>
              <a:schemeClr val="tx1">
                <a:lumMod val="75000"/>
                <a:lumOff val="2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2000" kern="12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2000" kern="12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800" kern="12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1781776" y="2173386"/>
        <a:ext cx="1729879" cy="2173386"/>
      </dsp:txXfrm>
    </dsp:sp>
    <dsp:sp modelId="{B4CCF03B-5806-4608-8965-8F7941AC12CF}">
      <dsp:nvSpPr>
        <dsp:cNvPr id="0" name=""/>
        <dsp:cNvSpPr/>
      </dsp:nvSpPr>
      <dsp:spPr>
        <a:xfrm>
          <a:off x="1832550" y="429131"/>
          <a:ext cx="1626086" cy="159727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04079-8CE3-4666-9A47-026B7ACBC9D7}">
      <dsp:nvSpPr>
        <dsp:cNvPr id="0" name=""/>
        <dsp:cNvSpPr/>
      </dsp:nvSpPr>
      <dsp:spPr>
        <a:xfrm>
          <a:off x="3565749" y="0"/>
          <a:ext cx="1729879" cy="5433467"/>
        </a:xfrm>
        <a:prstGeom prst="roundRect">
          <a:avLst>
            <a:gd name="adj" fmla="val 10000"/>
          </a:avLst>
        </a:prstGeom>
        <a:solidFill>
          <a:srgbClr val="CCAE5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180000" rIns="3600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kern="120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発展の学び</a:t>
          </a:r>
          <a:endParaRPr kumimoji="1" lang="en-US" altLang="ja-JP" sz="2000" kern="1200" dirty="0">
            <a:ln w="0">
              <a:noFill/>
            </a:ln>
            <a:solidFill>
              <a:schemeClr val="tx1">
                <a:lumMod val="75000"/>
                <a:lumOff val="2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2000" kern="12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2000" kern="12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800" kern="12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565749" y="2173386"/>
        <a:ext cx="1729879" cy="2173386"/>
      </dsp:txXfrm>
    </dsp:sp>
    <dsp:sp modelId="{68569ADB-0107-4F80-AD22-AF904160CED5}">
      <dsp:nvSpPr>
        <dsp:cNvPr id="0" name=""/>
        <dsp:cNvSpPr/>
      </dsp:nvSpPr>
      <dsp:spPr>
        <a:xfrm>
          <a:off x="3615448" y="432044"/>
          <a:ext cx="1626086" cy="159727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5D3C5-AC70-4344-93DA-ACF079831F0B}">
      <dsp:nvSpPr>
        <dsp:cNvPr id="0" name=""/>
        <dsp:cNvSpPr/>
      </dsp:nvSpPr>
      <dsp:spPr>
        <a:xfrm>
          <a:off x="5345328" y="0"/>
          <a:ext cx="1729879" cy="5433467"/>
        </a:xfrm>
        <a:prstGeom prst="roundRect">
          <a:avLst>
            <a:gd name="adj" fmla="val 10000"/>
          </a:avLst>
        </a:prstGeom>
        <a:solidFill>
          <a:srgbClr val="6BBAE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180000" rIns="3600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kern="120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学びの自立</a:t>
          </a:r>
          <a:endParaRPr kumimoji="1" lang="en-US" altLang="ja-JP" sz="2000" kern="1200" dirty="0">
            <a:ln w="0">
              <a:noFill/>
            </a:ln>
            <a:solidFill>
              <a:schemeClr val="tx1">
                <a:lumMod val="75000"/>
                <a:lumOff val="2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2000" kern="12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2000" kern="12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800" kern="12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5345328" y="2173386"/>
        <a:ext cx="1729879" cy="2173386"/>
      </dsp:txXfrm>
    </dsp:sp>
    <dsp:sp modelId="{336CA9C4-19A0-4493-A72C-B024B1FB65EB}">
      <dsp:nvSpPr>
        <dsp:cNvPr id="0" name=""/>
        <dsp:cNvSpPr/>
      </dsp:nvSpPr>
      <dsp:spPr>
        <a:xfrm>
          <a:off x="5397224" y="432044"/>
          <a:ext cx="1626086" cy="1597271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C088D9-1A3A-4B7D-8CC5-077B1F52CD33}">
      <dsp:nvSpPr>
        <dsp:cNvPr id="0" name=""/>
        <dsp:cNvSpPr/>
      </dsp:nvSpPr>
      <dsp:spPr>
        <a:xfrm>
          <a:off x="7127104" y="0"/>
          <a:ext cx="1729879" cy="5433467"/>
        </a:xfrm>
        <a:prstGeom prst="roundRect">
          <a:avLst>
            <a:gd name="adj" fmla="val 10000"/>
          </a:avLst>
        </a:prstGeom>
        <a:solidFill>
          <a:srgbClr val="667CE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180000" rIns="36000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1800" kern="12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1800" kern="12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1800" kern="1200" dirty="0">
            <a:ln w="0">
              <a:noFill/>
            </a:ln>
            <a:solidFill>
              <a:schemeClr val="tx1">
                <a:lumMod val="65000"/>
                <a:lumOff val="35000"/>
              </a:schemeClr>
            </a:solidFill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</dsp:txBody>
      <dsp:txXfrm>
        <a:off x="7127104" y="2173386"/>
        <a:ext cx="1729879" cy="2173386"/>
      </dsp:txXfrm>
    </dsp:sp>
    <dsp:sp modelId="{860F1744-CCD4-43C5-9ED4-7851EFE893F1}">
      <dsp:nvSpPr>
        <dsp:cNvPr id="0" name=""/>
        <dsp:cNvSpPr/>
      </dsp:nvSpPr>
      <dsp:spPr>
        <a:xfrm>
          <a:off x="7179000" y="432044"/>
          <a:ext cx="1626086" cy="1597271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CA08A-FA0C-4E1D-9F03-580F60C48613}">
      <dsp:nvSpPr>
        <dsp:cNvPr id="0" name=""/>
        <dsp:cNvSpPr/>
      </dsp:nvSpPr>
      <dsp:spPr>
        <a:xfrm flipH="1" flipV="1">
          <a:off x="5203488" y="5364263"/>
          <a:ext cx="154983" cy="69203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9787" cy="496967"/>
          </a:xfrm>
          <a:prstGeom prst="rect">
            <a:avLst/>
          </a:prstGeom>
        </p:spPr>
        <p:txBody>
          <a:bodyPr vert="horz" lIns="92222" tIns="46112" rIns="92222" bIns="46112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5842" y="0"/>
            <a:ext cx="2949787" cy="496967"/>
          </a:xfrm>
          <a:prstGeom prst="rect">
            <a:avLst/>
          </a:prstGeom>
        </p:spPr>
        <p:txBody>
          <a:bodyPr vert="horz" lIns="92222" tIns="46112" rIns="92222" bIns="46112" rtlCol="0"/>
          <a:lstStyle>
            <a:lvl1pPr algn="r">
              <a:defRPr sz="1200"/>
            </a:lvl1pPr>
          </a:lstStyle>
          <a:p>
            <a:r>
              <a:rPr kumimoji="1" lang="en-US" altLang="ja-JP" dirty="0"/>
              <a:t>2017/4/4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4" y="9440647"/>
            <a:ext cx="2949787" cy="496967"/>
          </a:xfrm>
          <a:prstGeom prst="rect">
            <a:avLst/>
          </a:prstGeom>
        </p:spPr>
        <p:txBody>
          <a:bodyPr vert="horz" lIns="92222" tIns="46112" rIns="92222" bIns="46112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5842" y="9440647"/>
            <a:ext cx="2949787" cy="496967"/>
          </a:xfrm>
          <a:prstGeom prst="rect">
            <a:avLst/>
          </a:prstGeom>
        </p:spPr>
        <p:txBody>
          <a:bodyPr vert="horz" lIns="92222" tIns="46112" rIns="92222" bIns="46112" rtlCol="0" anchor="b"/>
          <a:lstStyle>
            <a:lvl1pPr algn="r">
              <a:defRPr sz="1200"/>
            </a:lvl1pPr>
          </a:lstStyle>
          <a:p>
            <a:fld id="{46653FA6-8FB6-4A91-B5F7-61C8513326F1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94906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9604" cy="496615"/>
          </a:xfrm>
          <a:prstGeom prst="rect">
            <a:avLst/>
          </a:prstGeom>
        </p:spPr>
        <p:txBody>
          <a:bodyPr vert="horz" lIns="92222" tIns="46112" rIns="92222" bIns="46112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5404" y="3"/>
            <a:ext cx="2950700" cy="496615"/>
          </a:xfrm>
          <a:prstGeom prst="rect">
            <a:avLst/>
          </a:prstGeom>
        </p:spPr>
        <p:txBody>
          <a:bodyPr vert="horz" lIns="92222" tIns="46112" rIns="92222" bIns="46112" rtlCol="0"/>
          <a:lstStyle>
            <a:lvl1pPr algn="r">
              <a:defRPr sz="1200"/>
            </a:lvl1pPr>
          </a:lstStyle>
          <a:p>
            <a:r>
              <a:rPr kumimoji="1" lang="en-US" altLang="ja-JP" dirty="0"/>
              <a:t>2017/4/4</a:t>
            </a:r>
            <a:endParaRPr kumimoji="1"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22" tIns="46112" rIns="92222" bIns="46112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1267" y="4720195"/>
            <a:ext cx="5445760" cy="4474225"/>
          </a:xfrm>
          <a:prstGeom prst="rect">
            <a:avLst/>
          </a:prstGeom>
        </p:spPr>
        <p:txBody>
          <a:bodyPr vert="horz" lIns="92222" tIns="46112" rIns="92222" bIns="46112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0382"/>
            <a:ext cx="2949604" cy="496615"/>
          </a:xfrm>
          <a:prstGeom prst="rect">
            <a:avLst/>
          </a:prstGeom>
        </p:spPr>
        <p:txBody>
          <a:bodyPr vert="horz" lIns="92222" tIns="46112" rIns="92222" bIns="46112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5404" y="9440382"/>
            <a:ext cx="2950700" cy="496615"/>
          </a:xfrm>
          <a:prstGeom prst="rect">
            <a:avLst/>
          </a:prstGeom>
        </p:spPr>
        <p:txBody>
          <a:bodyPr vert="horz" lIns="92222" tIns="46112" rIns="92222" bIns="46112" rtlCol="0" anchor="b"/>
          <a:lstStyle>
            <a:lvl1pPr algn="r">
              <a:defRPr sz="1200"/>
            </a:lvl1pPr>
          </a:lstStyle>
          <a:p>
            <a:fld id="{EBBCF7B4-47F4-4507-A751-18C98076A93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22868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894777" y="4609631"/>
            <a:ext cx="4993261" cy="4474225"/>
          </a:xfrm>
        </p:spPr>
        <p:txBody>
          <a:bodyPr>
            <a:normAutofit/>
          </a:bodyPr>
          <a:lstStyle/>
          <a:p>
            <a:r>
              <a:rPr lang="ja-JP" altLang="en-US" sz="1600" dirty="0"/>
              <a:t>　</a:t>
            </a:r>
            <a:r>
              <a:rPr lang="ja-JP" altLang="en-US" sz="1600" dirty="0">
                <a:latin typeface="+mj-ea"/>
                <a:ea typeface="+mj-ea"/>
              </a:rPr>
              <a:t>保護者の皆様、本日はお子様のご入学（園）、誠におめでとうございます。</a:t>
            </a:r>
          </a:p>
          <a:p>
            <a:r>
              <a:rPr lang="ja-JP" altLang="en-US" sz="1600" dirty="0">
                <a:latin typeface="+mj-ea"/>
                <a:ea typeface="+mj-ea"/>
              </a:rPr>
              <a:t>　ただ今より、お手元に配付しました「</a:t>
            </a:r>
            <a:r>
              <a:rPr lang="en-US" altLang="ja-JP" sz="1600" dirty="0">
                <a:latin typeface="+mj-ea"/>
                <a:ea typeface="+mj-ea"/>
              </a:rPr>
              <a:t>『</a:t>
            </a:r>
            <a:r>
              <a:rPr lang="ja-JP" altLang="en-US" sz="1600" dirty="0">
                <a:latin typeface="+mj-ea"/>
                <a:ea typeface="+mj-ea"/>
              </a:rPr>
              <a:t>令和の敦賀市学校教育ビジョン</a:t>
            </a:r>
            <a:r>
              <a:rPr lang="en-US" altLang="ja-JP" sz="1600" dirty="0">
                <a:latin typeface="+mj-ea"/>
                <a:ea typeface="+mj-ea"/>
              </a:rPr>
              <a:t>』</a:t>
            </a:r>
            <a:r>
              <a:rPr lang="ja-JP" altLang="en-US" sz="1600" dirty="0">
                <a:latin typeface="+mj-ea"/>
                <a:ea typeface="+mj-ea"/>
              </a:rPr>
              <a:t>リーフレット」について、簡単に説明いたします。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CF7B4-47F4-4507-A751-18C98076A935}" type="slidenum">
              <a:rPr kumimoji="1" lang="ja-JP" altLang="en-US" smtClean="0"/>
              <a:pPr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2337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1268" y="4720195"/>
            <a:ext cx="5530645" cy="4474225"/>
          </a:xfrm>
        </p:spPr>
        <p:txBody>
          <a:bodyPr>
            <a:normAutofit/>
          </a:bodyPr>
          <a:lstStyle/>
          <a:p>
            <a:r>
              <a:rPr lang="ja-JP" altLang="en-US" sz="1400" dirty="0"/>
              <a:t>　</a:t>
            </a:r>
            <a:r>
              <a:rPr lang="ja-JP" altLang="en-US" sz="1600" dirty="0">
                <a:latin typeface="+mn-ea"/>
              </a:rPr>
              <a:t>「徳」とは、ふるさと敦賀の先人から生き方を学び、自他を思いやったり、きまりや約束を進んで守ったりすることなど、豊かな人間性を指します。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CF7B4-47F4-4507-A751-18C98076A935}" type="slidenum">
              <a:rPr kumimoji="1" lang="ja-JP" altLang="en-US" smtClean="0"/>
              <a:pPr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8274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595289" y="4720195"/>
            <a:ext cx="5616623" cy="4474225"/>
          </a:xfrm>
        </p:spPr>
        <p:txBody>
          <a:bodyPr>
            <a:normAutofit/>
          </a:bodyPr>
          <a:lstStyle/>
          <a:p>
            <a:r>
              <a:rPr lang="ja-JP" altLang="en-US" sz="1400" dirty="0"/>
              <a:t>　道徳教育やキャリア教育はもちろんのこと、地域の方とのふれ合いを大切にし、伝統や文化に関する教育や、様々な体験活動などに取り組みます。</a:t>
            </a:r>
            <a:endParaRPr lang="en-US" altLang="ja-JP" sz="14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CF7B4-47F4-4507-A751-18C98076A935}" type="slidenum">
              <a:rPr kumimoji="1" lang="ja-JP" altLang="en-US" smtClean="0"/>
              <a:pPr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37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sz="1600" dirty="0">
                <a:latin typeface="+mn-ea"/>
              </a:rPr>
              <a:t>　「体」とは、運動を楽しみながら体力をつけることや、自分の命を自分で守ることなど、たくましく生きるための健康や体力のことを指します。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CF7B4-47F4-4507-A751-18C98076A935}" type="slidenum">
              <a:rPr kumimoji="1" lang="ja-JP" altLang="en-US" smtClean="0"/>
              <a:pPr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089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61">
              <a:defRPr/>
            </a:pPr>
            <a:r>
              <a:rPr lang="ja-JP" altLang="en-US" sz="1400" dirty="0"/>
              <a:t>　</a:t>
            </a:r>
            <a:r>
              <a:rPr lang="ja-JP" altLang="ja-JP" sz="1400" dirty="0"/>
              <a:t>体育や食育をはじめ、様々な健康教育や防災・安全教育が挙げられます。</a:t>
            </a:r>
            <a:endParaRPr lang="en-US" altLang="ja-JP" sz="1400" dirty="0"/>
          </a:p>
          <a:p>
            <a:endParaRPr lang="ja-JP" altLang="en-US" sz="16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CF7B4-47F4-4507-A751-18C98076A935}" type="slidenum">
              <a:rPr kumimoji="1" lang="ja-JP" altLang="en-US" smtClean="0"/>
              <a:pPr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73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600" dirty="0">
                <a:latin typeface="+mn-ea"/>
              </a:rPr>
              <a:t>　また、幼児から小学校、中学校と「学びのつながり」を大切にしています。</a:t>
            </a:r>
            <a:endParaRPr lang="en-US" altLang="ja-JP" sz="1600" dirty="0">
              <a:latin typeface="+mn-ea"/>
            </a:endParaRPr>
          </a:p>
          <a:p>
            <a:endParaRPr lang="ja-JP" altLang="en-US" sz="1600" dirty="0">
              <a:latin typeface="+mn-ea"/>
            </a:endParaRPr>
          </a:p>
          <a:p>
            <a:r>
              <a:rPr lang="ja-JP" altLang="en-US" sz="1600" dirty="0">
                <a:latin typeface="+mn-ea"/>
              </a:rPr>
              <a:t>　幼児教育における「遊び」を通した「学びの芽生え」を、小学校でさらに発展させていきます。学ぶことのおもしろさや、それを通した成長を実感しながら、自らの人生を切り拓くための学びを確立させていく。このような「つながり」の中で、子どもたち自らの「志」を育てていきます。</a:t>
            </a:r>
          </a:p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CF7B4-47F4-4507-A751-18C98076A935}" type="slidenum">
              <a:rPr kumimoji="1" lang="ja-JP" altLang="en-US" smtClean="0"/>
              <a:pPr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0701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61"/>
            <a:r>
              <a:rPr lang="ja-JP" altLang="en-US" dirty="0"/>
              <a:t>　</a:t>
            </a:r>
            <a:r>
              <a:rPr lang="ja-JP" altLang="en-US" sz="1600" dirty="0">
                <a:latin typeface="+mj-ea"/>
                <a:ea typeface="+mj-ea"/>
              </a:rPr>
              <a:t>学校の教育活動は、</a:t>
            </a:r>
            <a:r>
              <a:rPr lang="ja-JP" altLang="ja-JP" sz="1600" dirty="0">
                <a:latin typeface="+mj-ea"/>
                <a:ea typeface="+mj-ea"/>
              </a:rPr>
              <a:t>ふるさと学習</a:t>
            </a:r>
            <a:r>
              <a:rPr lang="ja-JP" altLang="en-US" sz="1600" dirty="0">
                <a:latin typeface="+mj-ea"/>
                <a:ea typeface="+mj-ea"/>
              </a:rPr>
              <a:t>や</a:t>
            </a:r>
            <a:r>
              <a:rPr lang="ja-JP" altLang="ja-JP" sz="1600" dirty="0">
                <a:latin typeface="+mj-ea"/>
                <a:ea typeface="+mj-ea"/>
              </a:rPr>
              <a:t>地域の方々による見守り隊活動、家庭学習の定着など、学校だけでできるものではありません。</a:t>
            </a:r>
            <a:endParaRPr lang="en-US" altLang="ja-JP" sz="1600" dirty="0">
              <a:latin typeface="+mj-ea"/>
              <a:ea typeface="+mj-ea"/>
            </a:endParaRPr>
          </a:p>
          <a:p>
            <a:pPr defTabSz="914261"/>
            <a:endParaRPr lang="en-US" altLang="ja-JP" sz="1600" dirty="0">
              <a:latin typeface="+mj-ea"/>
              <a:ea typeface="+mj-ea"/>
            </a:endParaRPr>
          </a:p>
          <a:p>
            <a:pPr defTabSz="914261"/>
            <a:r>
              <a:rPr lang="ja-JP" altLang="en-US" sz="1600" dirty="0">
                <a:latin typeface="+mj-ea"/>
                <a:ea typeface="+mj-ea"/>
              </a:rPr>
              <a:t>　</a:t>
            </a:r>
            <a:r>
              <a:rPr lang="ja-JP" altLang="ja-JP" sz="1600" dirty="0">
                <a:latin typeface="+mj-ea"/>
                <a:ea typeface="+mj-ea"/>
              </a:rPr>
              <a:t>今後も、</a:t>
            </a:r>
            <a:r>
              <a:rPr lang="ja-JP" altLang="en-US" sz="1600" dirty="0">
                <a:solidFill>
                  <a:prstClr val="black"/>
                </a:solidFill>
                <a:latin typeface="+mj-ea"/>
                <a:ea typeface="+mj-ea"/>
              </a:rPr>
              <a:t>子ども達が豊かな人生を切り拓いていけるよう、学校（園）と家庭や地域とのつながりを大切にした教育活動を進めていき</a:t>
            </a:r>
            <a:r>
              <a:rPr lang="ja-JP" altLang="ja-JP" sz="1600" dirty="0">
                <a:latin typeface="+mj-ea"/>
                <a:ea typeface="+mj-ea"/>
              </a:rPr>
              <a:t>たいと考えております</a:t>
            </a:r>
            <a:r>
              <a:rPr lang="ja-JP" altLang="en-US" sz="1600" dirty="0">
                <a:latin typeface="+mj-ea"/>
                <a:ea typeface="+mj-ea"/>
              </a:rPr>
              <a:t>。</a:t>
            </a:r>
            <a:endParaRPr lang="en-US" altLang="ja-JP" sz="1600" dirty="0">
              <a:latin typeface="+mj-ea"/>
              <a:ea typeface="+mj-ea"/>
            </a:endParaRPr>
          </a:p>
          <a:p>
            <a:pPr defTabSz="914261"/>
            <a:endParaRPr lang="en-US" altLang="ja-JP" sz="1600" dirty="0">
              <a:latin typeface="+mj-ea"/>
              <a:ea typeface="+mj-ea"/>
            </a:endParaRPr>
          </a:p>
          <a:p>
            <a:pPr defTabSz="914261"/>
            <a:r>
              <a:rPr lang="ja-JP" altLang="en-US" sz="1600" dirty="0">
                <a:latin typeface="+mj-ea"/>
                <a:ea typeface="+mj-ea"/>
              </a:rPr>
              <a:t>　</a:t>
            </a:r>
            <a:r>
              <a:rPr lang="ja-JP" altLang="ja-JP" sz="1600" dirty="0">
                <a:latin typeface="+mj-ea"/>
                <a:ea typeface="+mj-ea"/>
              </a:rPr>
              <a:t>ご協力のほど、よろしくお願いいたします。</a:t>
            </a:r>
          </a:p>
          <a:p>
            <a:endParaRPr lang="ja-JP" altLang="en-US" sz="16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CF7B4-47F4-4507-A751-18C98076A935}" type="slidenum">
              <a:rPr kumimoji="1" lang="ja-JP" altLang="en-US" smtClean="0"/>
              <a:pPr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2837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sz="1400" dirty="0"/>
              <a:t>　</a:t>
            </a:r>
            <a:r>
              <a:rPr lang="ja-JP" altLang="en-US" sz="1600" dirty="0">
                <a:latin typeface="+mj-ea"/>
                <a:ea typeface="+mj-ea"/>
              </a:rPr>
              <a:t>今年度より、次の５年間を見据えて、「新たな学校教育プラン」として、３つの柱を掲げました。</a:t>
            </a:r>
            <a:endParaRPr lang="en-US" altLang="ja-JP" sz="1600" dirty="0">
              <a:latin typeface="+mj-ea"/>
              <a:ea typeface="+mj-ea"/>
            </a:endParaRPr>
          </a:p>
          <a:p>
            <a:endParaRPr lang="en-US" altLang="ja-JP" sz="1600" dirty="0">
              <a:latin typeface="+mj-ea"/>
              <a:ea typeface="+mj-ea"/>
            </a:endParaRPr>
          </a:p>
          <a:p>
            <a:endParaRPr lang="en-US" altLang="ja-JP" sz="1600" dirty="0">
              <a:latin typeface="+mj-ea"/>
              <a:ea typeface="+mj-ea"/>
            </a:endParaRPr>
          </a:p>
          <a:p>
            <a:pPr defTabSz="922286"/>
            <a:r>
              <a:rPr lang="ja-JP" altLang="en-US" sz="1600" b="1" dirty="0">
                <a:solidFill>
                  <a:srgbClr val="00004D"/>
                </a:solidFill>
                <a:latin typeface="+mj-ea"/>
                <a:ea typeface="+mj-ea"/>
              </a:rPr>
              <a:t>①　探究的な学びの充実</a:t>
            </a:r>
            <a:r>
              <a:rPr lang="ja-JP" altLang="en-US" sz="1600" dirty="0">
                <a:latin typeface="+mj-ea"/>
                <a:ea typeface="+mj-ea"/>
              </a:rPr>
              <a:t>では、生活科や総合的な学習の時間を中心に、子どもの思いや発想を生かし、</a:t>
            </a:r>
            <a:r>
              <a:rPr lang="ja-JP" altLang="en-US" sz="1600" dirty="0">
                <a:solidFill>
                  <a:srgbClr val="0058E6"/>
                </a:solidFill>
                <a:latin typeface="+mj-ea"/>
                <a:ea typeface="+mj-ea"/>
              </a:rPr>
              <a:t>「課題解決能力」</a:t>
            </a:r>
            <a:r>
              <a:rPr lang="ja-JP" altLang="en-US" sz="1600" dirty="0">
                <a:latin typeface="+mj-ea"/>
                <a:ea typeface="+mj-ea"/>
              </a:rPr>
              <a:t>を身につけていきます。</a:t>
            </a:r>
            <a:endParaRPr lang="en-US" altLang="ja-JP" sz="1600" dirty="0">
              <a:latin typeface="+mj-ea"/>
              <a:ea typeface="+mj-ea"/>
            </a:endParaRPr>
          </a:p>
          <a:p>
            <a:endParaRPr lang="en-US" altLang="ja-JP" sz="1600" b="1" dirty="0">
              <a:solidFill>
                <a:schemeClr val="tx2"/>
              </a:solidFill>
              <a:latin typeface="+mj-ea"/>
              <a:ea typeface="+mj-ea"/>
            </a:endParaRPr>
          </a:p>
          <a:p>
            <a:pPr defTabSz="922286"/>
            <a:r>
              <a:rPr lang="ja-JP" altLang="en-US" sz="1600" b="1" dirty="0">
                <a:solidFill>
                  <a:srgbClr val="00004D"/>
                </a:solidFill>
                <a:latin typeface="+mj-ea"/>
                <a:ea typeface="+mj-ea"/>
              </a:rPr>
              <a:t>②　情報活用能力の育成</a:t>
            </a:r>
            <a:r>
              <a:rPr lang="ja-JP" altLang="en-US" sz="1600" dirty="0">
                <a:latin typeface="+mj-ea"/>
                <a:ea typeface="+mj-ea"/>
              </a:rPr>
              <a:t>では、プログラミングを体験することで「論理的思考力」を育みます。</a:t>
            </a:r>
            <a:endParaRPr lang="en-US" altLang="ja-JP" sz="1600" dirty="0">
              <a:latin typeface="+mj-ea"/>
              <a:ea typeface="+mj-ea"/>
            </a:endParaRPr>
          </a:p>
          <a:p>
            <a:r>
              <a:rPr lang="ja-JP" altLang="en-US" sz="1600" dirty="0">
                <a:latin typeface="+mj-ea"/>
                <a:ea typeface="+mj-ea"/>
              </a:rPr>
              <a:t>（また、中学校では、小学校で学んだ力を活かし、技術科や総合的な学習の時間等で情報活用能力を高めていきます。）</a:t>
            </a:r>
            <a:endParaRPr lang="en-US" altLang="ja-JP" sz="1600" dirty="0">
              <a:latin typeface="+mj-ea"/>
              <a:ea typeface="+mj-ea"/>
            </a:endParaRPr>
          </a:p>
          <a:p>
            <a:endParaRPr lang="en-US" altLang="ja-JP" sz="1600" dirty="0">
              <a:latin typeface="+mj-ea"/>
              <a:ea typeface="+mj-ea"/>
            </a:endParaRPr>
          </a:p>
          <a:p>
            <a:pPr defTabSz="922286"/>
            <a:r>
              <a:rPr lang="ja-JP" altLang="en-US" sz="1600" b="1" dirty="0">
                <a:solidFill>
                  <a:srgbClr val="00004D"/>
                </a:solidFill>
                <a:latin typeface="+mj-ea"/>
                <a:ea typeface="+mj-ea"/>
              </a:rPr>
              <a:t>③　英語教育の推進</a:t>
            </a:r>
            <a:r>
              <a:rPr lang="ja-JP" altLang="en-US" sz="1600" dirty="0">
                <a:latin typeface="+mj-ea"/>
                <a:ea typeface="+mj-ea"/>
              </a:rPr>
              <a:t>では、小学校の外国語の授業において、ネイティブスピーカーの外国語指導助手（ </a:t>
            </a:r>
            <a:r>
              <a:rPr lang="en-US" altLang="ja-JP" sz="1600" dirty="0">
                <a:latin typeface="+mj-ea"/>
                <a:ea typeface="+mj-ea"/>
              </a:rPr>
              <a:t>A LT </a:t>
            </a:r>
            <a:r>
              <a:rPr lang="ja-JP" altLang="en-US" sz="1600" dirty="0">
                <a:latin typeface="+mj-ea"/>
                <a:ea typeface="+mj-ea"/>
              </a:rPr>
              <a:t>）を配置することで、児童の英語によるコミュニケーション能力を育みます。</a:t>
            </a:r>
            <a:endParaRPr lang="en-US" altLang="ja-JP" sz="1600" dirty="0">
              <a:latin typeface="+mj-ea"/>
              <a:ea typeface="+mj-ea"/>
            </a:endParaRPr>
          </a:p>
          <a:p>
            <a:pPr defTabSz="922286"/>
            <a:endParaRPr lang="ja-JP" altLang="en-US" sz="1600" dirty="0">
              <a:solidFill>
                <a:schemeClr val="accent6">
                  <a:lumMod val="50000"/>
                </a:schemeClr>
              </a:solidFill>
              <a:latin typeface="+mj-ea"/>
              <a:ea typeface="+mj-ea"/>
            </a:endParaRPr>
          </a:p>
          <a:p>
            <a:endParaRPr lang="ja-JP" altLang="en-US" sz="1600" b="1" dirty="0">
              <a:solidFill>
                <a:schemeClr val="tx2"/>
              </a:solidFill>
              <a:latin typeface="+mj-ea"/>
              <a:ea typeface="+mj-ea"/>
            </a:endParaRPr>
          </a:p>
          <a:p>
            <a:pPr defTabSz="922286"/>
            <a:endParaRPr lang="ja-JP" altLang="en-US" sz="1600" dirty="0">
              <a:solidFill>
                <a:schemeClr val="accent6">
                  <a:lumMod val="50000"/>
                </a:schemeClr>
              </a:solidFill>
              <a:latin typeface="+mj-ea"/>
              <a:ea typeface="+mj-ea"/>
            </a:endParaRPr>
          </a:p>
          <a:p>
            <a:endParaRPr lang="en-US" altLang="ja-JP" sz="14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CF7B4-47F4-4507-A751-18C98076A935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4591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sz="1600" dirty="0"/>
              <a:t>　これらのように、敦賀市では、「知･徳･体」をバランスよく育む中で、子どもたちの中に未来を切り拓いていく</a:t>
            </a:r>
            <a:r>
              <a:rPr lang="en-US" altLang="ja-JP" sz="1600" dirty="0"/>
              <a:t>『</a:t>
            </a:r>
            <a:r>
              <a:rPr lang="ja-JP" altLang="en-US" sz="1600" dirty="0"/>
              <a:t>志</a:t>
            </a:r>
            <a:r>
              <a:rPr lang="en-US" altLang="ja-JP" sz="1600" dirty="0"/>
              <a:t>』</a:t>
            </a:r>
            <a:r>
              <a:rPr lang="ja-JP" altLang="en-US" sz="1600" dirty="0"/>
              <a:t>を育てていきたいと考えています。</a:t>
            </a:r>
            <a:endParaRPr lang="en-US" altLang="ja-JP" sz="1600" dirty="0"/>
          </a:p>
          <a:p>
            <a:endParaRPr lang="en-US" altLang="ja-JP" sz="1600" dirty="0"/>
          </a:p>
          <a:p>
            <a:endParaRPr lang="en-US" altLang="ja-JP" sz="1600" dirty="0"/>
          </a:p>
          <a:p>
            <a:pPr defTabSz="914261">
              <a:defRPr/>
            </a:pPr>
            <a:r>
              <a:rPr lang="ja-JP" altLang="en-US" sz="1600" dirty="0"/>
              <a:t>　ご清聴ありがとうございました。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CF7B4-47F4-4507-A751-18C98076A935}" type="slidenum">
              <a:rPr kumimoji="1" lang="ja-JP" altLang="en-US" smtClean="0"/>
              <a:pPr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553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081088"/>
            <a:ext cx="4968875" cy="37274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67296" y="4963002"/>
            <a:ext cx="5445760" cy="4474225"/>
          </a:xfrm>
        </p:spPr>
        <p:txBody>
          <a:bodyPr>
            <a:normAutofit/>
          </a:bodyPr>
          <a:lstStyle/>
          <a:p>
            <a:r>
              <a:rPr lang="ja-JP" altLang="en-US" sz="1600" dirty="0"/>
              <a:t>　</a:t>
            </a:r>
            <a:r>
              <a:rPr lang="ja-JP" altLang="en-US" sz="1600" dirty="0">
                <a:latin typeface="+mj-ea"/>
                <a:ea typeface="+mj-ea"/>
              </a:rPr>
              <a:t>敦賀市教育委員会では、平成２８年度より５年間、「敦賀市</a:t>
            </a:r>
            <a:r>
              <a:rPr lang="en-US" altLang="ja-JP" sz="1600" dirty="0">
                <a:latin typeface="+mj-ea"/>
                <a:ea typeface="+mj-ea"/>
              </a:rPr>
              <a:t>『</a:t>
            </a:r>
            <a:r>
              <a:rPr lang="ja-JP" altLang="en-US" sz="1600" dirty="0">
                <a:latin typeface="+mj-ea"/>
                <a:ea typeface="+mj-ea"/>
              </a:rPr>
              <a:t>知･徳･体</a:t>
            </a:r>
            <a:r>
              <a:rPr lang="en-US" altLang="ja-JP" sz="1600" dirty="0">
                <a:latin typeface="+mj-ea"/>
                <a:ea typeface="+mj-ea"/>
              </a:rPr>
              <a:t>』</a:t>
            </a:r>
            <a:r>
              <a:rPr lang="ja-JP" altLang="en-US" sz="1600" dirty="0">
                <a:solidFill>
                  <a:srgbClr val="FF0000"/>
                </a:solidFill>
                <a:latin typeface="+mj-ea"/>
                <a:ea typeface="+mj-ea"/>
              </a:rPr>
              <a:t>充実</a:t>
            </a:r>
            <a:r>
              <a:rPr lang="ja-JP" altLang="en-US" sz="1600" dirty="0">
                <a:latin typeface="+mj-ea"/>
                <a:ea typeface="+mj-ea"/>
              </a:rPr>
              <a:t>プラン」を策定してきました。</a:t>
            </a:r>
            <a:endParaRPr lang="en-US" altLang="ja-JP" sz="1600" dirty="0">
              <a:latin typeface="+mj-ea"/>
              <a:ea typeface="+mj-ea"/>
            </a:endParaRPr>
          </a:p>
          <a:p>
            <a:r>
              <a:rPr lang="ja-JP" altLang="en-US" sz="1600" dirty="0">
                <a:latin typeface="+mj-ea"/>
                <a:ea typeface="+mj-ea"/>
              </a:rPr>
              <a:t>　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CF7B4-47F4-4507-A751-18C98076A935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6359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sz="1600" dirty="0">
                <a:latin typeface="+mj-ea"/>
                <a:ea typeface="+mj-ea"/>
              </a:rPr>
              <a:t>　また、令和３年度より４年間「敦賀市</a:t>
            </a:r>
            <a:r>
              <a:rPr lang="en-US" altLang="ja-JP" sz="1600" dirty="0">
                <a:latin typeface="+mj-ea"/>
                <a:ea typeface="+mj-ea"/>
              </a:rPr>
              <a:t>『</a:t>
            </a:r>
            <a:r>
              <a:rPr lang="ja-JP" altLang="en-US" sz="1600" dirty="0">
                <a:latin typeface="+mj-ea"/>
                <a:ea typeface="+mj-ea"/>
              </a:rPr>
              <a:t>知･徳･体</a:t>
            </a:r>
            <a:r>
              <a:rPr lang="en-US" altLang="ja-JP" sz="1600" dirty="0">
                <a:latin typeface="+mj-ea"/>
                <a:ea typeface="+mj-ea"/>
              </a:rPr>
              <a:t>』</a:t>
            </a:r>
            <a:r>
              <a:rPr lang="ja-JP" altLang="en-US" sz="1600" dirty="0">
                <a:solidFill>
                  <a:srgbClr val="FF0000"/>
                </a:solidFill>
                <a:latin typeface="+mj-ea"/>
                <a:ea typeface="+mj-ea"/>
              </a:rPr>
              <a:t>令和</a:t>
            </a:r>
            <a:r>
              <a:rPr lang="ja-JP" altLang="en-US" sz="1600" dirty="0">
                <a:latin typeface="+mj-ea"/>
                <a:ea typeface="+mj-ea"/>
              </a:rPr>
              <a:t>プラン」を策定し、０才から１５才までの１５年間、切れ目のない教育活動を進めてきました。　</a:t>
            </a:r>
          </a:p>
          <a:p>
            <a:endParaRPr lang="ja-JP" altLang="en-US" sz="16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CF7B4-47F4-4507-A751-18C98076A935}" type="slidenum">
              <a:rPr kumimoji="1" lang="ja-JP" altLang="en-US" smtClean="0"/>
              <a:pPr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019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61">
              <a:defRPr/>
            </a:pPr>
            <a:r>
              <a:rPr lang="ja-JP" altLang="en-US" sz="1600" dirty="0"/>
              <a:t>　</a:t>
            </a:r>
            <a:r>
              <a:rPr lang="ja-JP" altLang="en-US" sz="1600" dirty="0">
                <a:latin typeface="+mj-ea"/>
                <a:ea typeface="+mj-ea"/>
              </a:rPr>
              <a:t>そして</a:t>
            </a:r>
            <a:r>
              <a:rPr lang="ja-JP" altLang="ja-JP" sz="1600" dirty="0">
                <a:latin typeface="+mj-ea"/>
                <a:ea typeface="+mj-ea"/>
              </a:rPr>
              <a:t>今回、</a:t>
            </a:r>
            <a:r>
              <a:rPr lang="ja-JP" altLang="en-US" sz="1600" dirty="0">
                <a:latin typeface="+mj-ea"/>
                <a:ea typeface="+mj-ea"/>
              </a:rPr>
              <a:t>令和</a:t>
            </a:r>
            <a:r>
              <a:rPr lang="en-US" altLang="ja-JP" sz="1600" dirty="0">
                <a:latin typeface="+mj-ea"/>
                <a:ea typeface="+mj-ea"/>
              </a:rPr>
              <a:t>7</a:t>
            </a:r>
            <a:r>
              <a:rPr lang="ja-JP" altLang="en-US" sz="1600" dirty="0">
                <a:latin typeface="+mj-ea"/>
                <a:ea typeface="+mj-ea"/>
              </a:rPr>
              <a:t>年度からの</a:t>
            </a:r>
            <a:r>
              <a:rPr lang="ja-JP" altLang="ja-JP" sz="1600" dirty="0">
                <a:latin typeface="+mj-ea"/>
                <a:ea typeface="+mj-ea"/>
              </a:rPr>
              <a:t>５年間を見据えて、新たに</a:t>
            </a:r>
            <a:r>
              <a:rPr lang="ja-JP" altLang="en-US" sz="1600" dirty="0">
                <a:latin typeface="+mj-ea"/>
                <a:ea typeface="+mj-ea"/>
              </a:rPr>
              <a:t>「令和の敦賀市学校教育ビジョン」を策定しました。</a:t>
            </a:r>
            <a:r>
              <a:rPr lang="ja-JP" altLang="en-US" sz="1600" dirty="0">
                <a:solidFill>
                  <a:srgbClr val="FF0000"/>
                </a:solidFill>
                <a:latin typeface="+mj-ea"/>
                <a:ea typeface="+mj-ea"/>
              </a:rPr>
              <a:t>　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CF7B4-47F4-4507-A751-18C98076A935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6601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sz="1600" dirty="0">
                <a:latin typeface="+mj-ea"/>
                <a:ea typeface="+mj-ea"/>
              </a:rPr>
              <a:t>　文部科学省は、これからの子どもたちに求める力として、「学びを充実させ人生や社会に生かしていく</a:t>
            </a:r>
            <a:r>
              <a:rPr lang="en-US" altLang="ja-JP" sz="1600" dirty="0">
                <a:latin typeface="+mj-ea"/>
                <a:ea typeface="+mj-ea"/>
              </a:rPr>
              <a:t>『</a:t>
            </a:r>
            <a:r>
              <a:rPr lang="ja-JP" altLang="en-US" sz="1600" dirty="0">
                <a:latin typeface="+mj-ea"/>
                <a:ea typeface="+mj-ea"/>
              </a:rPr>
              <a:t>学びに向かう力</a:t>
            </a:r>
            <a:r>
              <a:rPr lang="en-US" altLang="ja-JP" sz="1600" dirty="0">
                <a:latin typeface="+mj-ea"/>
                <a:ea typeface="+mj-ea"/>
              </a:rPr>
              <a:t>､</a:t>
            </a:r>
            <a:r>
              <a:rPr lang="ja-JP" altLang="en-US" sz="1600" dirty="0">
                <a:latin typeface="+mj-ea"/>
                <a:ea typeface="+mj-ea"/>
              </a:rPr>
              <a:t>人間性</a:t>
            </a:r>
            <a:r>
              <a:rPr lang="en-US" altLang="ja-JP" sz="1600" dirty="0">
                <a:latin typeface="+mj-ea"/>
                <a:ea typeface="+mj-ea"/>
              </a:rPr>
              <a:t>』</a:t>
            </a:r>
            <a:r>
              <a:rPr lang="ja-JP" altLang="en-US" sz="1600" dirty="0">
                <a:latin typeface="+mj-ea"/>
                <a:ea typeface="+mj-ea"/>
              </a:rPr>
              <a:t>」、「実際の社会や生活で生きて働く</a:t>
            </a:r>
            <a:r>
              <a:rPr lang="en-US" altLang="ja-JP" sz="1600" dirty="0">
                <a:latin typeface="+mj-ea"/>
                <a:ea typeface="+mj-ea"/>
              </a:rPr>
              <a:t>『</a:t>
            </a:r>
            <a:r>
              <a:rPr lang="ja-JP" altLang="en-US" sz="1600" dirty="0">
                <a:latin typeface="+mj-ea"/>
                <a:ea typeface="+mj-ea"/>
              </a:rPr>
              <a:t>知識及び技能</a:t>
            </a:r>
            <a:r>
              <a:rPr lang="en-US" altLang="ja-JP" sz="1600" dirty="0">
                <a:latin typeface="+mj-ea"/>
                <a:ea typeface="+mj-ea"/>
              </a:rPr>
              <a:t>』</a:t>
            </a:r>
            <a:r>
              <a:rPr lang="ja-JP" altLang="en-US" sz="1600" dirty="0">
                <a:latin typeface="+mj-ea"/>
                <a:ea typeface="+mj-ea"/>
              </a:rPr>
              <a:t>」、「未知の状況にも対応できる</a:t>
            </a:r>
            <a:r>
              <a:rPr lang="en-US" altLang="ja-JP" sz="1600" dirty="0">
                <a:latin typeface="+mj-ea"/>
                <a:ea typeface="+mj-ea"/>
              </a:rPr>
              <a:t>『</a:t>
            </a:r>
            <a:r>
              <a:rPr lang="ja-JP" altLang="en-US" sz="1600" dirty="0">
                <a:latin typeface="+mj-ea"/>
                <a:ea typeface="+mj-ea"/>
              </a:rPr>
              <a:t>思考力、判断力、表現力</a:t>
            </a:r>
            <a:r>
              <a:rPr lang="en-US" altLang="ja-JP" sz="1600" dirty="0">
                <a:latin typeface="+mj-ea"/>
                <a:ea typeface="+mj-ea"/>
              </a:rPr>
              <a:t>』</a:t>
            </a:r>
            <a:r>
              <a:rPr lang="ja-JP" altLang="en-US" sz="1600" dirty="0">
                <a:latin typeface="+mj-ea"/>
                <a:ea typeface="+mj-ea"/>
              </a:rPr>
              <a:t>」の３つを示しています。</a:t>
            </a:r>
            <a:endParaRPr lang="en-US" altLang="ja-JP" sz="1600" dirty="0">
              <a:latin typeface="+mj-ea"/>
              <a:ea typeface="+mj-ea"/>
            </a:endParaRPr>
          </a:p>
          <a:p>
            <a:endParaRPr lang="en-US" altLang="ja-JP" sz="1600" dirty="0">
              <a:latin typeface="+mj-ea"/>
              <a:ea typeface="+mj-ea"/>
            </a:endParaRPr>
          </a:p>
          <a:p>
            <a:r>
              <a:rPr lang="ja-JP" altLang="en-US" sz="1600" dirty="0">
                <a:latin typeface="+mj-ea"/>
                <a:ea typeface="+mj-ea"/>
              </a:rPr>
              <a:t>　予測困難な時代と言われている中でも、自ら未来を切り拓いていくことができるよう、敦賀市では、子ども達に必要な資質・能力をバランス良く育んでいきます。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CF7B4-47F4-4507-A751-18C98076A935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2024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sz="1600" dirty="0">
                <a:latin typeface="+mj-ea"/>
                <a:ea typeface="+mj-ea"/>
              </a:rPr>
              <a:t>　特に子どもが主体的に学習を計画・調整する力や、対話を通して他者と学び合う力を育みます。</a:t>
            </a:r>
            <a:endParaRPr lang="en-US" altLang="ja-JP" sz="1600" dirty="0">
              <a:latin typeface="+mj-ea"/>
              <a:ea typeface="+mj-ea"/>
            </a:endParaRPr>
          </a:p>
          <a:p>
            <a:endParaRPr lang="en-US" altLang="ja-JP" sz="1600" dirty="0">
              <a:latin typeface="+mj-ea"/>
              <a:ea typeface="+mj-ea"/>
            </a:endParaRPr>
          </a:p>
          <a:p>
            <a:r>
              <a:rPr lang="ja-JP" altLang="en-US" sz="1600" dirty="0">
                <a:latin typeface="+mj-ea"/>
                <a:ea typeface="+mj-ea"/>
              </a:rPr>
              <a:t>　「</a:t>
            </a:r>
            <a:r>
              <a:rPr lang="ja-JP" altLang="ja-JP" sz="1600" dirty="0">
                <a:latin typeface="+mj-ea"/>
                <a:ea typeface="+mj-ea"/>
              </a:rPr>
              <a:t>個別</a:t>
            </a:r>
            <a:r>
              <a:rPr lang="ja-JP" altLang="en-US" sz="1600" dirty="0">
                <a:latin typeface="+mj-ea"/>
                <a:ea typeface="+mj-ea"/>
              </a:rPr>
              <a:t>最適な学び」では</a:t>
            </a:r>
            <a:r>
              <a:rPr lang="ja-JP" altLang="ja-JP" sz="1600" dirty="0">
                <a:latin typeface="+mj-ea"/>
                <a:ea typeface="+mj-ea"/>
              </a:rPr>
              <a:t>、</a:t>
            </a:r>
            <a:r>
              <a:rPr lang="ja-JP" altLang="en-US" sz="1600" dirty="0">
                <a:latin typeface="+mj-ea"/>
                <a:ea typeface="+mj-ea"/>
              </a:rPr>
              <a:t>一人一人の特性や学習進度に合わせて、子どもが学習内容や学び方を選択し、基礎・基本となる知識や学び方を身につけます。</a:t>
            </a:r>
            <a:endParaRPr lang="en-US" altLang="ja-JP" sz="1600" dirty="0">
              <a:latin typeface="+mj-ea"/>
              <a:ea typeface="+mj-ea"/>
            </a:endParaRPr>
          </a:p>
          <a:p>
            <a:endParaRPr lang="en-US" altLang="ja-JP" sz="1600" dirty="0">
              <a:latin typeface="+mj-ea"/>
              <a:ea typeface="+mj-ea"/>
            </a:endParaRPr>
          </a:p>
          <a:p>
            <a:r>
              <a:rPr lang="ja-JP" altLang="en-US" sz="1600" dirty="0">
                <a:latin typeface="+mj-ea"/>
                <a:ea typeface="+mj-ea"/>
              </a:rPr>
              <a:t>　また、「</a:t>
            </a:r>
            <a:r>
              <a:rPr lang="ja-JP" altLang="ja-JP" sz="1600" dirty="0">
                <a:latin typeface="+mj-ea"/>
                <a:ea typeface="+mj-ea"/>
              </a:rPr>
              <a:t>協働</a:t>
            </a:r>
            <a:r>
              <a:rPr lang="ja-JP" altLang="en-US" sz="1600" dirty="0">
                <a:latin typeface="+mj-ea"/>
                <a:ea typeface="+mj-ea"/>
              </a:rPr>
              <a:t>的な学び」</a:t>
            </a:r>
            <a:r>
              <a:rPr lang="ja-JP" altLang="ja-JP" sz="1600" dirty="0">
                <a:latin typeface="+mj-ea"/>
                <a:ea typeface="+mj-ea"/>
              </a:rPr>
              <a:t>では、</a:t>
            </a:r>
            <a:r>
              <a:rPr lang="ja-JP" altLang="en-US" sz="1600" dirty="0">
                <a:latin typeface="+mj-ea"/>
                <a:ea typeface="+mj-ea"/>
              </a:rPr>
              <a:t>多様な人（他者）と協働しながら、考え方を組み合わせ、よりよい学びを生み出します。</a:t>
            </a:r>
            <a:endParaRPr lang="en-US" altLang="ja-JP" sz="1600" dirty="0">
              <a:latin typeface="+mj-ea"/>
              <a:ea typeface="+mj-ea"/>
            </a:endParaRPr>
          </a:p>
          <a:p>
            <a:endParaRPr lang="ja-JP" altLang="ja-JP" sz="1600" dirty="0">
              <a:latin typeface="+mj-ea"/>
              <a:ea typeface="+mj-ea"/>
            </a:endParaRPr>
          </a:p>
          <a:p>
            <a:r>
              <a:rPr lang="ja-JP" altLang="en-US" sz="1600" dirty="0">
                <a:latin typeface="+mj-ea"/>
                <a:ea typeface="+mj-ea"/>
              </a:rPr>
              <a:t>　６</a:t>
            </a:r>
            <a:r>
              <a:rPr lang="ja-JP" altLang="ja-JP" sz="1600" dirty="0">
                <a:latin typeface="+mj-ea"/>
                <a:ea typeface="+mj-ea"/>
              </a:rPr>
              <a:t>年前に始まった国の</a:t>
            </a:r>
            <a:r>
              <a:rPr lang="en-US" altLang="ja-JP" sz="1600" dirty="0">
                <a:latin typeface="+mj-ea"/>
                <a:ea typeface="+mj-ea"/>
              </a:rPr>
              <a:t>GIGA</a:t>
            </a:r>
            <a:r>
              <a:rPr lang="ja-JP" altLang="ja-JP" sz="1600" dirty="0">
                <a:latin typeface="+mj-ea"/>
                <a:ea typeface="+mj-ea"/>
              </a:rPr>
              <a:t>スクール構想に伴い、</a:t>
            </a:r>
            <a:r>
              <a:rPr lang="ja-JP" altLang="en-US" sz="1600" dirty="0">
                <a:latin typeface="+mj-ea"/>
                <a:ea typeface="+mj-ea"/>
              </a:rPr>
              <a:t>「</a:t>
            </a:r>
            <a:r>
              <a:rPr lang="en-US" altLang="ja-JP" sz="1600" dirty="0">
                <a:latin typeface="+mj-ea"/>
                <a:ea typeface="+mj-ea"/>
              </a:rPr>
              <a:t>1</a:t>
            </a:r>
            <a:r>
              <a:rPr lang="ja-JP" altLang="ja-JP" sz="1600" dirty="0">
                <a:latin typeface="+mj-ea"/>
                <a:ea typeface="+mj-ea"/>
              </a:rPr>
              <a:t>人</a:t>
            </a:r>
            <a:r>
              <a:rPr lang="en-US" altLang="ja-JP" sz="1600" dirty="0">
                <a:latin typeface="+mj-ea"/>
                <a:ea typeface="+mj-ea"/>
              </a:rPr>
              <a:t>1</a:t>
            </a:r>
            <a:r>
              <a:rPr lang="ja-JP" altLang="ja-JP" sz="1600" dirty="0">
                <a:latin typeface="+mj-ea"/>
                <a:ea typeface="+mj-ea"/>
              </a:rPr>
              <a:t>台のタブレット端末</a:t>
            </a:r>
            <a:r>
              <a:rPr lang="ja-JP" altLang="en-US" sz="1600" dirty="0">
                <a:latin typeface="+mj-ea"/>
                <a:ea typeface="+mj-ea"/>
              </a:rPr>
              <a:t>」</a:t>
            </a:r>
            <a:r>
              <a:rPr lang="ja-JP" altLang="ja-JP" sz="1600" dirty="0">
                <a:latin typeface="+mj-ea"/>
                <a:ea typeface="+mj-ea"/>
              </a:rPr>
              <a:t>を活用した学習が進んで</a:t>
            </a:r>
            <a:r>
              <a:rPr lang="ja-JP" altLang="en-US" sz="1600" dirty="0">
                <a:latin typeface="+mj-ea"/>
                <a:ea typeface="+mj-ea"/>
              </a:rPr>
              <a:t>います。</a:t>
            </a:r>
            <a:endParaRPr lang="en-US" altLang="ja-JP" sz="1600" dirty="0">
              <a:latin typeface="+mj-ea"/>
              <a:ea typeface="+mj-ea"/>
            </a:endParaRPr>
          </a:p>
          <a:p>
            <a:endParaRPr lang="ja-JP" altLang="ja-JP" sz="1600" dirty="0">
              <a:latin typeface="+mj-ea"/>
              <a:ea typeface="+mj-ea"/>
            </a:endParaRPr>
          </a:p>
          <a:p>
            <a:r>
              <a:rPr lang="ja-JP" altLang="en-US" sz="1600" dirty="0">
                <a:latin typeface="+mj-ea"/>
                <a:ea typeface="+mj-ea"/>
              </a:rPr>
              <a:t>　</a:t>
            </a:r>
            <a:r>
              <a:rPr lang="ja-JP" altLang="ja-JP" sz="1600" dirty="0">
                <a:latin typeface="+mj-ea"/>
                <a:ea typeface="+mj-ea"/>
              </a:rPr>
              <a:t>家庭学習においても、タブレット端末を持ち帰り、デジタルドリルを使った宿題</a:t>
            </a:r>
            <a:r>
              <a:rPr lang="ja-JP" altLang="en-US" sz="1600" dirty="0">
                <a:latin typeface="+mj-ea"/>
                <a:ea typeface="+mj-ea"/>
              </a:rPr>
              <a:t>など</a:t>
            </a:r>
            <a:r>
              <a:rPr lang="ja-JP" altLang="ja-JP" sz="1600" dirty="0">
                <a:latin typeface="+mj-ea"/>
                <a:ea typeface="+mj-ea"/>
              </a:rPr>
              <a:t>に取り組みます。</a:t>
            </a:r>
            <a:endParaRPr lang="en-US" altLang="ja-JP" sz="1600" dirty="0">
              <a:latin typeface="+mj-ea"/>
              <a:ea typeface="+mj-ea"/>
            </a:endParaRPr>
          </a:p>
          <a:p>
            <a:r>
              <a:rPr lang="ja-JP" altLang="ja-JP" sz="1600" dirty="0">
                <a:latin typeface="+mj-ea"/>
                <a:ea typeface="+mj-ea"/>
              </a:rPr>
              <a:t>（ご家庭での学習の様子も見ていただけるとありがたく思います。）</a:t>
            </a:r>
          </a:p>
          <a:p>
            <a:endParaRPr lang="ja-JP" altLang="en-US" sz="16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CF7B4-47F4-4507-A751-18C98076A935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3390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sz="1600" dirty="0">
                <a:latin typeface="+mj-ea"/>
                <a:ea typeface="+mj-ea"/>
              </a:rPr>
              <a:t>　敦賀市では、誰一人取り残さず、子どもがそれぞれの学びを追究するなど、安心して学べる支援を行っています。</a:t>
            </a:r>
            <a:endParaRPr lang="en-US" altLang="ja-JP" sz="1600" dirty="0">
              <a:latin typeface="+mj-ea"/>
              <a:ea typeface="+mj-ea"/>
            </a:endParaRPr>
          </a:p>
          <a:p>
            <a:endParaRPr lang="en-US" altLang="ja-JP" sz="1600" dirty="0">
              <a:latin typeface="+mj-ea"/>
              <a:ea typeface="+mj-ea"/>
            </a:endParaRPr>
          </a:p>
          <a:p>
            <a:r>
              <a:rPr lang="ja-JP" altLang="en-US" sz="1600" dirty="0">
                <a:latin typeface="+mj-ea"/>
                <a:ea typeface="+mj-ea"/>
              </a:rPr>
              <a:t>　いじめ対策として、学校の「いじめ防止基本方針」を作成し、</a:t>
            </a:r>
            <a:r>
              <a:rPr lang="ja-JP" altLang="en-US" sz="1600" u="sng" dirty="0">
                <a:solidFill>
                  <a:srgbClr val="0058E6"/>
                </a:solidFill>
                <a:latin typeface="+mj-ea"/>
                <a:ea typeface="+mj-ea"/>
              </a:rPr>
              <a:t>「いじめは絶対に許されない行為である」</a:t>
            </a:r>
            <a:r>
              <a:rPr lang="ja-JP" altLang="en-US" sz="1600" dirty="0">
                <a:latin typeface="+mj-ea"/>
                <a:ea typeface="+mj-ea"/>
              </a:rPr>
              <a:t>との認識のもと、児童生徒・教職員全員でいじめ対策に取り組んでいます。</a:t>
            </a:r>
            <a:endParaRPr lang="en-US" altLang="ja-JP" sz="1600" dirty="0">
              <a:latin typeface="+mj-ea"/>
              <a:ea typeface="+mj-ea"/>
            </a:endParaRPr>
          </a:p>
          <a:p>
            <a:endParaRPr lang="ja-JP" altLang="en-US" sz="1600" dirty="0">
              <a:latin typeface="+mj-ea"/>
              <a:ea typeface="+mj-ea"/>
            </a:endParaRPr>
          </a:p>
          <a:p>
            <a:r>
              <a:rPr lang="ja-JP" altLang="en-US" sz="1600" dirty="0">
                <a:latin typeface="+mj-ea"/>
                <a:ea typeface="+mj-ea"/>
              </a:rPr>
              <a:t>　お悩みやご相談がありましたら、学校や相談機関へお気軽にご連絡ください。連絡先は、リーフレットに記載しております。</a:t>
            </a:r>
          </a:p>
          <a:p>
            <a:r>
              <a:rPr lang="ja-JP" altLang="en-US" sz="1600" dirty="0">
                <a:latin typeface="+mj-ea"/>
                <a:ea typeface="+mj-ea"/>
              </a:rPr>
              <a:t>　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CF7B4-47F4-4507-A751-18C98076A935}" type="slidenum">
              <a:rPr kumimoji="1" lang="ja-JP" altLang="en-US" smtClean="0"/>
              <a:pPr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3320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sz="1400" dirty="0"/>
              <a:t>　</a:t>
            </a:r>
            <a:r>
              <a:rPr lang="ja-JP" altLang="en-US" sz="1600" dirty="0">
                <a:latin typeface="+mj-ea"/>
                <a:ea typeface="+mj-ea"/>
              </a:rPr>
              <a:t>敦賀市では、「知・徳・体」のバランスを大切にし、必要な資質・能力を養うことを目指しています。</a:t>
            </a:r>
            <a:endParaRPr lang="en-US" altLang="ja-JP" sz="1600" dirty="0">
              <a:latin typeface="+mj-ea"/>
              <a:ea typeface="+mj-ea"/>
            </a:endParaRPr>
          </a:p>
          <a:p>
            <a:endParaRPr lang="en-US" altLang="ja-JP" sz="1600" dirty="0">
              <a:latin typeface="+mj-ea"/>
              <a:ea typeface="+mj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600" dirty="0">
                <a:latin typeface="+mj-ea"/>
                <a:ea typeface="+mj-ea"/>
              </a:rPr>
              <a:t>　「知」とは、</a:t>
            </a:r>
            <a:r>
              <a:rPr kumimoji="1" lang="ja-JP" altLang="en-US" sz="1600" kern="1200" dirty="0">
                <a:solidFill>
                  <a:srgbClr val="00B050"/>
                </a:solidFill>
                <a:latin typeface="+mj-ea"/>
                <a:ea typeface="+mj-ea"/>
                <a:cs typeface="+mn-cs"/>
              </a:rPr>
              <a:t>学びを通して問題解決能力を高める力</a:t>
            </a:r>
            <a:r>
              <a:rPr lang="ja-JP" altLang="en-US" sz="1600" dirty="0">
                <a:latin typeface="+mj-ea"/>
                <a:ea typeface="+mj-ea"/>
              </a:rPr>
              <a:t>を指します。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CF7B4-47F4-4507-A751-18C98076A935}" type="slidenum">
              <a:rPr kumimoji="1" lang="ja-JP" altLang="en-US" smtClean="0"/>
              <a:pPr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9746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sz="1400" dirty="0"/>
              <a:t>　</a:t>
            </a:r>
            <a:r>
              <a:rPr lang="ja-JP" altLang="en-US" sz="1600" dirty="0">
                <a:latin typeface="+mj-ea"/>
                <a:ea typeface="+mj-ea"/>
              </a:rPr>
              <a:t>また、全ての教科・領域を通して言葉の力を身につけるとともに、読書活動の推進、外国語教育や理数教育などの充実に取り組みます。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CF7B4-47F4-4507-A751-18C98076A935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4572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C962-22EF-40A6-AB56-C933DC7740CE}" type="datetime1">
              <a:rPr kumimoji="1" lang="ja-JP" altLang="en-US" smtClean="0"/>
              <a:t>2025/4/4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9FB70-0CB6-4F7D-8829-09B76F6581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7FF4-6A83-470F-8822-064576E80C39}" type="datetime1">
              <a:rPr kumimoji="1" lang="ja-JP" altLang="en-US" smtClean="0"/>
              <a:t>2025/4/4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9FB70-0CB6-4F7D-8829-09B76F6581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FDA40-4594-45C0-8EBE-84E2EEDA0CCE}" type="datetime1">
              <a:rPr kumimoji="1" lang="ja-JP" altLang="en-US" smtClean="0"/>
              <a:t>2025/4/4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9FB70-0CB6-4F7D-8829-09B76F6581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BB90F-FF56-404E-B1BB-3050817FBC6B}" type="datetime1">
              <a:rPr kumimoji="1" lang="ja-JP" altLang="en-US" smtClean="0"/>
              <a:t>2025/4/4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9FB70-0CB6-4F7D-8829-09B76F6581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8370-0EAD-46A2-9735-36E9660AE05F}" type="datetime1">
              <a:rPr kumimoji="1" lang="ja-JP" altLang="en-US" smtClean="0"/>
              <a:t>2025/4/4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9FB70-0CB6-4F7D-8829-09B76F6581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FB83-BB0A-4E52-8A27-48B29E3F7F90}" type="datetime1">
              <a:rPr kumimoji="1" lang="ja-JP" altLang="en-US" smtClean="0"/>
              <a:t>2025/4/4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9FB70-0CB6-4F7D-8829-09B76F6581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B0929-9D3F-4495-8DA2-5DA6B5680BF3}" type="datetime1">
              <a:rPr kumimoji="1" lang="ja-JP" altLang="en-US" smtClean="0"/>
              <a:t>2025/4/4</a:t>
            </a:fld>
            <a:endParaRPr kumimoji="1" lang="ja-JP" altLang="en-US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9FB70-0CB6-4F7D-8829-09B76F6581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C6B0-1C42-4211-A0FB-3879B064001E}" type="datetime1">
              <a:rPr kumimoji="1" lang="ja-JP" altLang="en-US" smtClean="0"/>
              <a:t>2025/4/4</a:t>
            </a:fld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9FB70-0CB6-4F7D-8829-09B76F6581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CFBA9-7F97-47F1-9527-76C96F430FFD}" type="datetime1">
              <a:rPr kumimoji="1" lang="ja-JP" altLang="en-US" smtClean="0"/>
              <a:t>2025/4/4</a:t>
            </a:fld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9FB70-0CB6-4F7D-8829-09B76F6581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F0A2-11A7-499A-98B9-D31B4A6830EC}" type="datetime1">
              <a:rPr kumimoji="1" lang="ja-JP" altLang="en-US" smtClean="0"/>
              <a:t>2025/4/4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9FB70-0CB6-4F7D-8829-09B76F6581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B7BAC-0F6F-421F-95FA-B2293AB5321D}" type="datetime1">
              <a:rPr kumimoji="1" lang="ja-JP" altLang="en-US" smtClean="0"/>
              <a:t>2025/4/4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9FB70-0CB6-4F7D-8829-09B76F6581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EED7E-2995-465F-8F67-048F022ADD60}" type="datetime1">
              <a:rPr kumimoji="1" lang="ja-JP" altLang="en-US" smtClean="0"/>
              <a:t>2025/4/4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9FB70-0CB6-4F7D-8829-09B76F6581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65257" y="980727"/>
            <a:ext cx="7560840" cy="1637555"/>
          </a:xfrm>
        </p:spPr>
        <p:txBody>
          <a:bodyPr>
            <a:normAutofit/>
          </a:bodyPr>
          <a:lstStyle/>
          <a:p>
            <a:r>
              <a:rPr lang="ja-JP" altLang="en-US" sz="4400" b="1" dirty="0">
                <a:solidFill>
                  <a:srgbClr val="004DCD"/>
                </a:solidFill>
                <a:latin typeface="MOBO-Bold"/>
              </a:rPr>
              <a:t>子どもたちの夢と希望を</a:t>
            </a:r>
            <a:endParaRPr lang="en-US" altLang="ja-JP" sz="4400" b="1" dirty="0">
              <a:solidFill>
                <a:srgbClr val="004DCD"/>
              </a:solidFill>
              <a:latin typeface="MOBO-Bold"/>
            </a:endParaRPr>
          </a:p>
          <a:p>
            <a:r>
              <a:rPr lang="ja-JP" altLang="en-US" sz="4400" b="1" dirty="0">
                <a:solidFill>
                  <a:srgbClr val="004DCD"/>
                </a:solidFill>
                <a:latin typeface="MOBO-Bold"/>
              </a:rPr>
              <a:t>学校･家庭･地域で育もう</a:t>
            </a:r>
            <a:endParaRPr kumimoji="1" lang="ja-JP" altLang="en-US" sz="6600" dirty="0">
              <a:solidFill>
                <a:srgbClr val="82002B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0" y="2924944"/>
            <a:ext cx="9144000" cy="1224136"/>
          </a:xfrm>
          <a:prstGeom prst="roundRect">
            <a:avLst>
              <a:gd name="adj" fmla="val 0"/>
            </a:avLst>
          </a:prstGeom>
          <a:solidFill>
            <a:srgbClr val="005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MOBO-Bold"/>
              </a:rPr>
              <a:t>令和の</a:t>
            </a:r>
            <a:r>
              <a:rPr lang="ja-JP" altLang="en-US" sz="4800" b="1" dirty="0">
                <a:solidFill>
                  <a:schemeClr val="bg1"/>
                </a:solidFill>
                <a:latin typeface="MOBO-Bold"/>
              </a:rPr>
              <a:t>敦賀市学校教育ビジョン</a:t>
            </a:r>
            <a:endParaRPr kumimoji="1" lang="ja-JP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31215" y="609329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敦賀市教育委員会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0" y="2060848"/>
            <a:ext cx="9144000" cy="792088"/>
          </a:xfrm>
          <a:prstGeom prst="roundRect">
            <a:avLst/>
          </a:prstGeom>
          <a:solidFill>
            <a:srgbClr val="FF7C8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11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9512" y="3068960"/>
            <a:ext cx="5400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accent2">
                    <a:lumMod val="75000"/>
                  </a:schemeClr>
                </a:solidFill>
              </a:rPr>
              <a:t>◆</a:t>
            </a:r>
            <a:r>
              <a:rPr lang="ja-JP" altLang="en-US" sz="2800" b="1" dirty="0">
                <a:solidFill>
                  <a:schemeClr val="accent2">
                    <a:lumMod val="75000"/>
                  </a:schemeClr>
                </a:solidFill>
              </a:rPr>
              <a:t>ふるさと敦賀の先人から</a:t>
            </a:r>
            <a:endParaRPr lang="en-US" altLang="ja-JP" sz="2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ja-JP" altLang="en-US" sz="2800" b="1" dirty="0">
                <a:solidFill>
                  <a:schemeClr val="accent2">
                    <a:lumMod val="75000"/>
                  </a:schemeClr>
                </a:solidFill>
              </a:rPr>
              <a:t>　  生き方を学ぶ教育</a:t>
            </a:r>
            <a:endParaRPr lang="en-US" altLang="ja-JP" sz="2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kumimoji="1" lang="ja-JP" altLang="en-US" dirty="0">
                <a:solidFill>
                  <a:schemeClr val="accent2">
                    <a:lumMod val="75000"/>
                  </a:schemeClr>
                </a:solidFill>
              </a:rPr>
              <a:t>　</a:t>
            </a:r>
            <a:endParaRPr kumimoji="1" lang="en-US" altLang="ja-JP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kumimoji="1" lang="ja-JP" altLang="en-US" sz="2800" dirty="0">
                <a:solidFill>
                  <a:schemeClr val="accent2">
                    <a:lumMod val="75000"/>
                  </a:schemeClr>
                </a:solidFill>
              </a:rPr>
              <a:t>◆</a:t>
            </a:r>
            <a:r>
              <a:rPr kumimoji="1" lang="ja-JP" altLang="en-US" sz="2800" b="1" dirty="0">
                <a:solidFill>
                  <a:schemeClr val="accent2">
                    <a:lumMod val="75000"/>
                  </a:schemeClr>
                </a:solidFill>
              </a:rPr>
              <a:t>自他を思いやる道徳教育  </a:t>
            </a:r>
            <a:endParaRPr kumimoji="1" lang="en-US" altLang="ja-JP" sz="2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ja-JP" altLang="en-US" dirty="0">
                <a:solidFill>
                  <a:schemeClr val="accent2">
                    <a:lumMod val="75000"/>
                  </a:schemeClr>
                </a:solidFill>
              </a:rPr>
              <a:t>　</a:t>
            </a:r>
            <a:endParaRPr lang="en-US" altLang="ja-JP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ja-JP" altLang="en-US" sz="2800" dirty="0">
                <a:solidFill>
                  <a:schemeClr val="accent2">
                    <a:lumMod val="75000"/>
                  </a:schemeClr>
                </a:solidFill>
              </a:rPr>
              <a:t>◆</a:t>
            </a:r>
            <a:r>
              <a:rPr lang="ja-JP" altLang="en-US" sz="2800" b="1" dirty="0">
                <a:solidFill>
                  <a:schemeClr val="accent2">
                    <a:lumMod val="75000"/>
                  </a:schemeClr>
                </a:solidFill>
              </a:rPr>
              <a:t>きまりや約束を進んで守り、</a:t>
            </a:r>
            <a:endParaRPr lang="en-US" altLang="ja-JP" sz="2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ja-JP" sz="2800" b="1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ja-JP" altLang="en-US" sz="2800" b="1" dirty="0">
                <a:solidFill>
                  <a:schemeClr val="accent2">
                    <a:lumMod val="75000"/>
                  </a:schemeClr>
                </a:solidFill>
              </a:rPr>
              <a:t>行動する力を育む教育</a:t>
            </a:r>
            <a:endParaRPr kumimoji="1" lang="ja-JP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339752" y="1468251"/>
            <a:ext cx="5292080" cy="8640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b="1" dirty="0">
                <a:solidFill>
                  <a:schemeClr val="accent2">
                    <a:lumMod val="75000"/>
                  </a:schemeClr>
                </a:solidFill>
                <a:latin typeface="FGP丸ｺﾞｼｯｸ体Ca-U" pitchFamily="50" charset="-128"/>
                <a:ea typeface="FGP丸ｺﾞｼｯｸ体Ca-U" pitchFamily="50" charset="-128"/>
              </a:rPr>
              <a:t>豊かな人間性</a:t>
            </a:r>
            <a:endParaRPr kumimoji="1" lang="ja-JP" altLang="en-US" sz="4000" b="1" dirty="0">
              <a:solidFill>
                <a:schemeClr val="accent2">
                  <a:lumMod val="75000"/>
                </a:schemeClr>
              </a:solidFill>
              <a:latin typeface="FGP丸ｺﾞｼｯｸ体Ca-U" pitchFamily="50" charset="-128"/>
              <a:ea typeface="FGP丸ｺﾞｼｯｸ体Ca-U" pitchFamily="50" charset="-128"/>
            </a:endParaRPr>
          </a:p>
        </p:txBody>
      </p:sp>
      <p:sp>
        <p:nvSpPr>
          <p:cNvPr id="11" name="テキスト ボックス 8"/>
          <p:cNvSpPr txBox="1"/>
          <p:nvPr/>
        </p:nvSpPr>
        <p:spPr>
          <a:xfrm>
            <a:off x="467544" y="999005"/>
            <a:ext cx="1601119" cy="1296144"/>
          </a:xfrm>
          <a:prstGeom prst="rect">
            <a:avLst/>
          </a:prstGeom>
          <a:solidFill>
            <a:srgbClr val="FF9966">
              <a:alpha val="0"/>
            </a:srgbClr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1500" dirty="0">
                <a:solidFill>
                  <a:schemeClr val="accent2">
                    <a:lumMod val="75000"/>
                  </a:schemeClr>
                </a:solidFill>
                <a:effectLst>
                  <a:outerShdw blurRad="25400" dist="38100" dir="2700000" sx="105000" sy="105000" algn="tl" rotWithShape="0">
                    <a:schemeClr val="bg1"/>
                  </a:outerShdw>
                </a:effectLst>
                <a:ea typeface="ＤＦ特太ゴシック体" pitchFamily="1" charset="-128"/>
              </a:rPr>
              <a:t>徳</a:t>
            </a:r>
            <a:endParaRPr kumimoji="1" lang="ja-JP" altLang="en-US" sz="11500" dirty="0">
              <a:solidFill>
                <a:schemeClr val="accent2">
                  <a:lumMod val="75000"/>
                </a:schemeClr>
              </a:solidFill>
              <a:effectLst>
                <a:outerShdw blurRad="25400" dist="38100" dir="2700000" sx="105000" sy="105000" algn="tl" rotWithShape="0">
                  <a:schemeClr val="bg1"/>
                </a:outerShdw>
              </a:effectLst>
              <a:ea typeface="ＤＦ特太ゴシック体" pitchFamily="1" charset="-128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0" y="191840"/>
            <a:ext cx="9144000" cy="648072"/>
          </a:xfrm>
          <a:prstGeom prst="rect">
            <a:avLst/>
          </a:prstGeom>
          <a:solidFill>
            <a:srgbClr val="0058E6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b="1" dirty="0">
                <a:solidFill>
                  <a:srgbClr val="FFFFFF"/>
                </a:solidFill>
                <a:latin typeface="DFMaruGothicStd-W9"/>
                <a:cs typeface="+mn-cs"/>
              </a:rPr>
              <a:t>　４　敦賀市が目指す</a:t>
            </a:r>
            <a:r>
              <a:rPr lang="ja-JP" altLang="en-US" sz="3200" b="1" dirty="0">
                <a:solidFill>
                  <a:srgbClr val="FFEC4D"/>
                </a:solidFill>
                <a:latin typeface="DFMaruGothicStd-W9"/>
                <a:cs typeface="+mn-cs"/>
              </a:rPr>
              <a:t>子どもの姿</a:t>
            </a:r>
            <a:endParaRPr lang="ja-JP" altLang="en-US" sz="2800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9F53901-A509-45EF-9786-2BD499C7D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77" b="40735"/>
          <a:stretch/>
        </p:blipFill>
        <p:spPr>
          <a:xfrm>
            <a:off x="4985792" y="3229509"/>
            <a:ext cx="3595654" cy="26402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80"/>
          <p:cNvSpPr txBox="1"/>
          <p:nvPr/>
        </p:nvSpPr>
        <p:spPr>
          <a:xfrm>
            <a:off x="6275220" y="4160514"/>
            <a:ext cx="2392028" cy="286877"/>
          </a:xfrm>
          <a:prstGeom prst="rect">
            <a:avLst/>
          </a:prstGeom>
          <a:solidFill>
            <a:srgbClr val="FCDCF3"/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dirty="0">
                <a:solidFill>
                  <a:schemeClr val="accent2">
                    <a:lumMod val="75000"/>
                  </a:schemeClr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道徳教育</a:t>
            </a:r>
            <a:endParaRPr kumimoji="1" lang="ja-JP" altLang="en-US" sz="1800" dirty="0">
              <a:solidFill>
                <a:schemeClr val="accent2">
                  <a:lumMod val="75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4" name="テキスト ボックス 80"/>
          <p:cNvSpPr txBox="1"/>
          <p:nvPr/>
        </p:nvSpPr>
        <p:spPr>
          <a:xfrm>
            <a:off x="2249000" y="1046015"/>
            <a:ext cx="2845101" cy="281074"/>
          </a:xfrm>
          <a:prstGeom prst="rect">
            <a:avLst/>
          </a:prstGeom>
          <a:solidFill>
            <a:srgbClr val="FCDCF3"/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dirty="0">
                <a:solidFill>
                  <a:schemeClr val="accent2">
                    <a:lumMod val="75000"/>
                  </a:schemeClr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伝統や文化に関する教育</a:t>
            </a:r>
            <a:endParaRPr kumimoji="1" lang="ja-JP" altLang="en-US" sz="1800" dirty="0">
              <a:solidFill>
                <a:schemeClr val="accent2">
                  <a:lumMod val="75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6" name="テキスト ボックス 80"/>
          <p:cNvSpPr txBox="1"/>
          <p:nvPr/>
        </p:nvSpPr>
        <p:spPr>
          <a:xfrm>
            <a:off x="6044505" y="1046015"/>
            <a:ext cx="2293330" cy="281074"/>
          </a:xfrm>
          <a:prstGeom prst="rect">
            <a:avLst/>
          </a:prstGeom>
          <a:solidFill>
            <a:srgbClr val="FCDCF3"/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dirty="0">
                <a:solidFill>
                  <a:schemeClr val="accent2">
                    <a:lumMod val="75000"/>
                  </a:schemeClr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キャリア教育</a:t>
            </a:r>
            <a:endParaRPr kumimoji="1" lang="ja-JP" altLang="en-US" sz="1800" dirty="0">
              <a:solidFill>
                <a:schemeClr val="accent2">
                  <a:lumMod val="75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7" name="テキスト ボックス 80"/>
          <p:cNvSpPr txBox="1"/>
          <p:nvPr/>
        </p:nvSpPr>
        <p:spPr>
          <a:xfrm>
            <a:off x="1901389" y="4072912"/>
            <a:ext cx="2293330" cy="281073"/>
          </a:xfrm>
          <a:prstGeom prst="rect">
            <a:avLst/>
          </a:prstGeom>
          <a:solidFill>
            <a:srgbClr val="FCDCF3"/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dirty="0">
                <a:solidFill>
                  <a:schemeClr val="accent2">
                    <a:lumMod val="75000"/>
                  </a:schemeClr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体験活動</a:t>
            </a:r>
            <a:endParaRPr kumimoji="1" lang="ja-JP" altLang="en-US" sz="1800" dirty="0">
              <a:solidFill>
                <a:schemeClr val="accent2">
                  <a:lumMod val="75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108130" y="3162779"/>
            <a:ext cx="3277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8E003C"/>
                </a:solidFill>
                <a:latin typeface="DFMaruGothicStd-W7"/>
              </a:rPr>
              <a:t>氣比神宮の見学</a:t>
            </a:r>
            <a:endParaRPr lang="en-US" altLang="ja-JP" b="1" dirty="0">
              <a:solidFill>
                <a:srgbClr val="8E003C"/>
              </a:solidFill>
              <a:latin typeface="DFMaruGothicStd-W7"/>
            </a:endParaRPr>
          </a:p>
          <a:p>
            <a:pPr algn="ctr"/>
            <a:r>
              <a:rPr lang="ja-JP" altLang="en-US" b="1" dirty="0">
                <a:solidFill>
                  <a:srgbClr val="8E003C"/>
                </a:solidFill>
                <a:latin typeface="DFMaruGothicStd-W7"/>
              </a:rPr>
              <a:t>（松尾芭蕉像や句碑等）</a:t>
            </a:r>
            <a:endParaRPr kumimoji="1" lang="ja-JP" altLang="en-US" sz="4400" b="1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202989" y="3168247"/>
            <a:ext cx="195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8E003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家庭科「保育実習」</a:t>
            </a:r>
            <a:endParaRPr kumimoji="1" lang="ja-JP" altLang="en-US" sz="4400" b="1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79313" y="6404159"/>
            <a:ext cx="256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8E003C"/>
                </a:solidFill>
                <a:latin typeface="DFMaruGothicStd-W7"/>
              </a:rPr>
              <a:t>田植え・稲刈り体験</a:t>
            </a:r>
            <a:endParaRPr kumimoji="1" lang="ja-JP" altLang="en-US" sz="4400" b="1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185370" y="6348040"/>
            <a:ext cx="257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8E003C"/>
                </a:solidFill>
                <a:latin typeface="DFMaruGothicStd-W7"/>
              </a:rPr>
              <a:t>命の授業</a:t>
            </a:r>
            <a:endParaRPr kumimoji="1" lang="ja-JP" altLang="en-US" sz="4400" b="1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186211" y="1124898"/>
            <a:ext cx="1601119" cy="1370244"/>
            <a:chOff x="-65875" y="1012282"/>
            <a:chExt cx="1601119" cy="1370244"/>
          </a:xfrm>
        </p:grpSpPr>
        <p:sp>
          <p:nvSpPr>
            <p:cNvPr id="41" name="円/楕円 40"/>
            <p:cNvSpPr/>
            <p:nvPr/>
          </p:nvSpPr>
          <p:spPr>
            <a:xfrm>
              <a:off x="50609" y="1014374"/>
              <a:ext cx="1368152" cy="136815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" name="テキスト ボックス 8"/>
            <p:cNvSpPr txBox="1"/>
            <p:nvPr/>
          </p:nvSpPr>
          <p:spPr>
            <a:xfrm>
              <a:off x="-65875" y="1012282"/>
              <a:ext cx="1601119" cy="1296144"/>
            </a:xfrm>
            <a:prstGeom prst="rect">
              <a:avLst/>
            </a:prstGeom>
            <a:solidFill>
              <a:schemeClr val="accent2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8800" dirty="0">
                  <a:solidFill>
                    <a:schemeClr val="bg1"/>
                  </a:solidFill>
                  <a:ea typeface="ＤＦ特太ゴシック体" pitchFamily="1" charset="-128"/>
                </a:rPr>
                <a:t>徳</a:t>
              </a:r>
              <a:endParaRPr kumimoji="1" lang="ja-JP" altLang="en-US" sz="8800" dirty="0">
                <a:solidFill>
                  <a:schemeClr val="bg1"/>
                </a:solidFill>
                <a:ea typeface="ＤＦ特太ゴシック体" pitchFamily="1" charset="-128"/>
              </a:endParaRPr>
            </a:p>
          </p:txBody>
        </p:sp>
      </p:grpSp>
      <p:sp>
        <p:nvSpPr>
          <p:cNvPr id="22" name="タイトル 1">
            <a:extLst>
              <a:ext uri="{FF2B5EF4-FFF2-40B4-BE49-F238E27FC236}">
                <a16:creationId xmlns:a16="http://schemas.microsoft.com/office/drawing/2014/main" id="{E6E53082-15F6-43BF-BAF8-E850F7FD8B27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648072"/>
          </a:xfrm>
          <a:prstGeom prst="rect">
            <a:avLst/>
          </a:prstGeom>
          <a:solidFill>
            <a:srgbClr val="0058E6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b="1" dirty="0">
                <a:solidFill>
                  <a:srgbClr val="FFFFFF"/>
                </a:solidFill>
                <a:latin typeface="DFMaruGothicStd-W9"/>
              </a:rPr>
              <a:t>　４　敦賀市が目指す</a:t>
            </a:r>
            <a:r>
              <a:rPr lang="ja-JP" altLang="en-US" sz="3200" b="1" dirty="0">
                <a:solidFill>
                  <a:srgbClr val="FFEC4D"/>
                </a:solidFill>
                <a:latin typeface="DFMaruGothicStd-W9"/>
              </a:rPr>
              <a:t>子どもの姿</a:t>
            </a:r>
            <a:endParaRPr lang="ja-JP" altLang="en-US" sz="32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FBC1A74-63B2-494D-A8AC-080DC7EC1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74" t="6512"/>
          <a:stretch/>
        </p:blipFill>
        <p:spPr>
          <a:xfrm>
            <a:off x="5894452" y="1390887"/>
            <a:ext cx="2576894" cy="17710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464BBDF-AD51-4DDB-B7F2-73A420A2B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66" y="4447391"/>
            <a:ext cx="2568743" cy="192846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5971E6C-272B-4FCB-B92A-2A6396737E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359"/>
          <a:stretch/>
        </p:blipFill>
        <p:spPr>
          <a:xfrm>
            <a:off x="2324341" y="1365127"/>
            <a:ext cx="2694417" cy="17710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97C632F-E39A-4CD0-B9D4-6DC968CEEE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479"/>
          <a:stretch/>
        </p:blipFill>
        <p:spPr>
          <a:xfrm>
            <a:off x="6179147" y="4474399"/>
            <a:ext cx="2584174" cy="189443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641511E-315C-4B0B-9947-97E5BFB821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429" y="4459114"/>
            <a:ext cx="2560103" cy="1905018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5B71CAE-D584-4A8B-8DC8-E3A2623A5E11}"/>
              </a:ext>
            </a:extLst>
          </p:cNvPr>
          <p:cNvSpPr txBox="1"/>
          <p:nvPr/>
        </p:nvSpPr>
        <p:spPr>
          <a:xfrm>
            <a:off x="3038256" y="6364132"/>
            <a:ext cx="256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8E003C"/>
                </a:solidFill>
                <a:latin typeface="DFMaruGothicStd-W7"/>
              </a:rPr>
              <a:t>清掃センターの見学</a:t>
            </a:r>
            <a:endParaRPr kumimoji="1" lang="ja-JP" altLang="en-US" sz="9600" b="1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7538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0" y="2060848"/>
            <a:ext cx="9144000" cy="792088"/>
          </a:xfrm>
          <a:prstGeom prst="roundRect">
            <a:avLst/>
          </a:prstGeom>
          <a:solidFill>
            <a:srgbClr val="FF99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1520" y="3068960"/>
            <a:ext cx="60486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accent6">
                    <a:lumMod val="75000"/>
                  </a:schemeClr>
                </a:solidFill>
              </a:rPr>
              <a:t>◆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</a:rPr>
              <a:t>運動を楽しみながら、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</a:rPr>
              <a:t>　 体力づくりを育む教育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dirty="0">
                <a:solidFill>
                  <a:schemeClr val="accent6">
                    <a:lumMod val="75000"/>
                  </a:schemeClr>
                </a:solidFill>
              </a:rPr>
              <a:t>　</a:t>
            </a:r>
            <a:endParaRPr kumimoji="1" lang="en-US" altLang="ja-JP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sz="2800" dirty="0">
                <a:solidFill>
                  <a:schemeClr val="accent6">
                    <a:lumMod val="75000"/>
                  </a:schemeClr>
                </a:solidFill>
              </a:rPr>
              <a:t>◆</a:t>
            </a:r>
            <a:r>
              <a:rPr kumimoji="1" lang="ja-JP" altLang="en-US" sz="2800" b="1" dirty="0">
                <a:solidFill>
                  <a:schemeClr val="accent6">
                    <a:lumMod val="75000"/>
                  </a:schemeClr>
                </a:solidFill>
              </a:rPr>
              <a:t>健康に関心を持ち、</a:t>
            </a:r>
            <a:endParaRPr kumimoji="1" lang="en-US" altLang="ja-JP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</a:rPr>
              <a:t>　  </a:t>
            </a:r>
            <a:r>
              <a:rPr kumimoji="1" lang="ja-JP" altLang="en-US" sz="2800" b="1" dirty="0">
                <a:solidFill>
                  <a:schemeClr val="accent6">
                    <a:lumMod val="75000"/>
                  </a:schemeClr>
                </a:solidFill>
              </a:rPr>
              <a:t>正しい生活習慣を身につける</a:t>
            </a:r>
            <a:endParaRPr kumimoji="1" lang="en-US" altLang="ja-JP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kumimoji="1" lang="ja-JP" altLang="en-US" sz="2800" b="1" dirty="0">
                <a:solidFill>
                  <a:schemeClr val="accent6">
                    <a:lumMod val="75000"/>
                  </a:schemeClr>
                </a:solidFill>
              </a:rPr>
              <a:t>健康教育・食育  </a:t>
            </a:r>
            <a:endParaRPr kumimoji="1" lang="en-US" altLang="ja-JP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ja-JP" altLang="en-US" dirty="0">
                <a:solidFill>
                  <a:schemeClr val="accent6">
                    <a:lumMod val="75000"/>
                  </a:schemeClr>
                </a:solidFill>
              </a:rPr>
              <a:t>　</a:t>
            </a:r>
            <a:endParaRPr lang="en-US" altLang="ja-JP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ja-JP" altLang="en-US" sz="2800" dirty="0">
                <a:solidFill>
                  <a:schemeClr val="accent6">
                    <a:lumMod val="75000"/>
                  </a:schemeClr>
                </a:solidFill>
              </a:rPr>
              <a:t>◆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</a:rPr>
              <a:t>自分の命を自分で守る</a:t>
            </a:r>
            <a:endParaRPr lang="en-US" altLang="ja-JP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</a:rPr>
              <a:t>　  判断力・行動力を育む安全教育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339752" y="1230622"/>
            <a:ext cx="5904656" cy="8640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000" b="1" dirty="0">
                <a:ln>
                  <a:solidFill>
                    <a:srgbClr val="FF99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FGP丸ｺﾞｼｯｸ体Ca-U" pitchFamily="50" charset="-128"/>
                <a:ea typeface="FGP丸ｺﾞｼｯｸ体Ca-U" pitchFamily="50" charset="-128"/>
              </a:rPr>
              <a:t>たくましく生きるための健康や体力</a:t>
            </a:r>
          </a:p>
        </p:txBody>
      </p:sp>
      <p:sp>
        <p:nvSpPr>
          <p:cNvPr id="11" name="テキスト ボックス 8"/>
          <p:cNvSpPr txBox="1"/>
          <p:nvPr/>
        </p:nvSpPr>
        <p:spPr>
          <a:xfrm>
            <a:off x="467544" y="997663"/>
            <a:ext cx="1601119" cy="1296144"/>
          </a:xfrm>
          <a:prstGeom prst="rect">
            <a:avLst/>
          </a:prstGeom>
          <a:solidFill>
            <a:schemeClr val="accent6">
              <a:alpha val="0"/>
            </a:schemeClr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1500" dirty="0">
                <a:solidFill>
                  <a:schemeClr val="accent6">
                    <a:lumMod val="75000"/>
                  </a:schemeClr>
                </a:solidFill>
                <a:effectLst>
                  <a:outerShdw blurRad="25400" dist="38100" dir="2700000" sx="105000" sy="105000" algn="tl" rotWithShape="0">
                    <a:schemeClr val="bg1"/>
                  </a:outerShdw>
                </a:effectLst>
                <a:ea typeface="ＤＦ特太ゴシック体" pitchFamily="1" charset="-128"/>
              </a:rPr>
              <a:t>体</a:t>
            </a:r>
            <a:endParaRPr kumimoji="1" lang="ja-JP" altLang="en-US" sz="11500" dirty="0">
              <a:solidFill>
                <a:schemeClr val="accent6">
                  <a:lumMod val="75000"/>
                </a:schemeClr>
              </a:solidFill>
              <a:effectLst>
                <a:outerShdw blurRad="25400" dist="38100" dir="2700000" sx="105000" sy="105000" algn="tl" rotWithShape="0">
                  <a:schemeClr val="bg1"/>
                </a:outerShdw>
              </a:effectLst>
              <a:ea typeface="ＤＦ特太ゴシック体" pitchFamily="1" charset="-128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0" y="191840"/>
            <a:ext cx="9144000" cy="648072"/>
          </a:xfrm>
          <a:prstGeom prst="rect">
            <a:avLst/>
          </a:prstGeom>
          <a:solidFill>
            <a:srgbClr val="0058E6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b="1" dirty="0">
                <a:solidFill>
                  <a:srgbClr val="FFFFFF"/>
                </a:solidFill>
                <a:latin typeface="DFMaruGothicStd-W9"/>
              </a:rPr>
              <a:t>　４　敦賀市が目指す</a:t>
            </a:r>
            <a:r>
              <a:rPr lang="ja-JP" altLang="en-US" sz="3200" b="1" dirty="0">
                <a:solidFill>
                  <a:srgbClr val="FFEC4D"/>
                </a:solidFill>
                <a:latin typeface="DFMaruGothicStd-W9"/>
              </a:rPr>
              <a:t>子どもの姿</a:t>
            </a:r>
            <a:endParaRPr lang="ja-JP" altLang="en-US" sz="32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04CD700-5620-4063-B344-1295F859B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073473"/>
            <a:ext cx="3486270" cy="28222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80"/>
          <p:cNvSpPr txBox="1"/>
          <p:nvPr/>
        </p:nvSpPr>
        <p:spPr>
          <a:xfrm>
            <a:off x="2190448" y="1007405"/>
            <a:ext cx="2481718" cy="2810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dirty="0">
                <a:solidFill>
                  <a:schemeClr val="accent6">
                    <a:lumMod val="50000"/>
                  </a:schemeClr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健康教育</a:t>
            </a:r>
            <a:endParaRPr kumimoji="1" lang="ja-JP" altLang="en-US" sz="1800" dirty="0">
              <a:solidFill>
                <a:schemeClr val="accent6">
                  <a:lumMod val="50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6" name="テキスト ボックス 80"/>
          <p:cNvSpPr txBox="1"/>
          <p:nvPr/>
        </p:nvSpPr>
        <p:spPr>
          <a:xfrm>
            <a:off x="5722668" y="1007405"/>
            <a:ext cx="2293330" cy="2810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dirty="0">
                <a:solidFill>
                  <a:schemeClr val="accent6">
                    <a:lumMod val="50000"/>
                  </a:schemeClr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体力の向上</a:t>
            </a:r>
            <a:endParaRPr kumimoji="1" lang="ja-JP" altLang="en-US" sz="1800" dirty="0">
              <a:solidFill>
                <a:schemeClr val="accent6">
                  <a:lumMod val="50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7" name="テキスト ボックス 80"/>
          <p:cNvSpPr txBox="1"/>
          <p:nvPr/>
        </p:nvSpPr>
        <p:spPr>
          <a:xfrm>
            <a:off x="482325" y="3700926"/>
            <a:ext cx="2293330" cy="281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dirty="0">
                <a:solidFill>
                  <a:schemeClr val="accent6">
                    <a:lumMod val="50000"/>
                  </a:schemeClr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食育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051890" y="3299188"/>
            <a:ext cx="286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7C2C00"/>
                </a:solidFill>
                <a:latin typeface="DFMaruGothicStd-W7"/>
              </a:rPr>
              <a:t>キッズブラッシング教室</a:t>
            </a:r>
            <a:endParaRPr kumimoji="1" lang="ja-JP" altLang="en-US" sz="4400" b="1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52378" y="5913969"/>
            <a:ext cx="268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7C2C00"/>
                </a:solidFill>
                <a:latin typeface="DFMaruGothicStd-W7"/>
              </a:rPr>
              <a:t>栄養教諭による</a:t>
            </a:r>
          </a:p>
          <a:p>
            <a:r>
              <a:rPr lang="ja-JP" altLang="en-US" b="1" dirty="0">
                <a:solidFill>
                  <a:srgbClr val="7C2C00"/>
                </a:solidFill>
                <a:latin typeface="DFMaruGothicStd-W7"/>
              </a:rPr>
              <a:t>「出汁のうまみを感じよう」</a:t>
            </a:r>
            <a:endParaRPr kumimoji="1" lang="ja-JP" altLang="en-US" sz="4400" b="1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213671" y="5924721"/>
            <a:ext cx="257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7C2C00"/>
                </a:solidFill>
                <a:latin typeface="DFMaruGothicStd-W7"/>
              </a:rPr>
              <a:t>交通安全教室</a:t>
            </a:r>
            <a:endParaRPr lang="en-US" altLang="ja-JP" b="1" dirty="0">
              <a:solidFill>
                <a:srgbClr val="7C2C00"/>
              </a:solidFill>
              <a:latin typeface="DFMaruGothicStd-W7"/>
            </a:endParaRPr>
          </a:p>
          <a:p>
            <a:pPr algn="ctr"/>
            <a:r>
              <a:rPr lang="ja-JP" altLang="en-US" b="1" dirty="0">
                <a:solidFill>
                  <a:srgbClr val="7C2C00"/>
                </a:solidFill>
                <a:latin typeface="DFMaruGothicStd-W7"/>
              </a:rPr>
              <a:t>（登下校の歩き方）</a:t>
            </a:r>
            <a:endParaRPr kumimoji="1" lang="ja-JP" altLang="en-US" sz="4400" b="1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214483" y="5913970"/>
            <a:ext cx="2929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7C2C00"/>
                </a:solidFill>
                <a:latin typeface="DFMaruGothicStd-W7"/>
              </a:rPr>
              <a:t>引き渡し訓練</a:t>
            </a:r>
            <a:endParaRPr lang="en-US" altLang="ja-JP" b="1" dirty="0">
              <a:solidFill>
                <a:srgbClr val="7C2C00"/>
              </a:solidFill>
              <a:latin typeface="DFMaruGothicStd-W7"/>
            </a:endParaRPr>
          </a:p>
          <a:p>
            <a:pPr algn="ctr"/>
            <a:r>
              <a:rPr lang="ja-JP" altLang="en-US" b="1" dirty="0">
                <a:solidFill>
                  <a:srgbClr val="7C2C00"/>
                </a:solidFill>
                <a:latin typeface="DFMaruGothicStd-W7"/>
              </a:rPr>
              <a:t>（非常時への備え）</a:t>
            </a:r>
            <a:endParaRPr kumimoji="1" lang="ja-JP" altLang="en-US" sz="4400" b="1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162564" y="1147942"/>
            <a:ext cx="1601119" cy="1368152"/>
            <a:chOff x="98508" y="1091548"/>
            <a:chExt cx="1601119" cy="1368152"/>
          </a:xfrm>
        </p:grpSpPr>
        <p:sp>
          <p:nvSpPr>
            <p:cNvPr id="38" name="円/楕円 37"/>
            <p:cNvSpPr/>
            <p:nvPr/>
          </p:nvSpPr>
          <p:spPr>
            <a:xfrm>
              <a:off x="196783" y="1091548"/>
              <a:ext cx="1368152" cy="136815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テキスト ボックス 8"/>
            <p:cNvSpPr txBox="1"/>
            <p:nvPr/>
          </p:nvSpPr>
          <p:spPr>
            <a:xfrm>
              <a:off x="98508" y="1091548"/>
              <a:ext cx="1601119" cy="1296144"/>
            </a:xfrm>
            <a:prstGeom prst="rect">
              <a:avLst/>
            </a:prstGeom>
            <a:solidFill>
              <a:schemeClr val="accent6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8800" dirty="0">
                  <a:solidFill>
                    <a:schemeClr val="bg1"/>
                  </a:solidFill>
                  <a:ea typeface="ＤＦ特太ゴシック体" pitchFamily="1" charset="-128"/>
                </a:rPr>
                <a:t>体</a:t>
              </a:r>
              <a:endParaRPr kumimoji="1" lang="ja-JP" altLang="en-US" sz="8800" dirty="0">
                <a:solidFill>
                  <a:schemeClr val="bg1"/>
                </a:solidFill>
                <a:ea typeface="ＤＦ特太ゴシック体" pitchFamily="1" charset="-128"/>
              </a:endParaRPr>
            </a:p>
          </p:txBody>
        </p:sp>
      </p:grpSp>
      <p:sp>
        <p:nvSpPr>
          <p:cNvPr id="39" name="テキスト ボックス 80"/>
          <p:cNvSpPr txBox="1"/>
          <p:nvPr/>
        </p:nvSpPr>
        <p:spPr>
          <a:xfrm>
            <a:off x="5037640" y="3667923"/>
            <a:ext cx="2392028" cy="2868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dirty="0">
                <a:solidFill>
                  <a:schemeClr val="accent6">
                    <a:lumMod val="50000"/>
                  </a:schemeClr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防災・安全教育</a:t>
            </a:r>
            <a:endParaRPr kumimoji="1" lang="ja-JP" altLang="en-US" sz="1800" dirty="0">
              <a:solidFill>
                <a:schemeClr val="accent6">
                  <a:lumMod val="50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713705" y="3299188"/>
            <a:ext cx="286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7C2C00"/>
                </a:solidFill>
                <a:latin typeface="DFMaruGothicStd-W7"/>
              </a:rPr>
              <a:t>マラソン大会</a:t>
            </a:r>
            <a:endParaRPr kumimoji="1" lang="ja-JP" altLang="en-US" sz="4400" b="1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E6E53082-15F6-43BF-BAF8-E850F7FD8B27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648072"/>
          </a:xfrm>
          <a:prstGeom prst="rect">
            <a:avLst/>
          </a:prstGeom>
          <a:solidFill>
            <a:srgbClr val="0058E6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b="1" dirty="0">
                <a:solidFill>
                  <a:srgbClr val="FFFFFF"/>
                </a:solidFill>
                <a:latin typeface="DFMaruGothicStd-W9"/>
              </a:rPr>
              <a:t>　４　敦賀市が目指す</a:t>
            </a:r>
            <a:r>
              <a:rPr lang="ja-JP" altLang="en-US" sz="3200" b="1" dirty="0">
                <a:solidFill>
                  <a:srgbClr val="FFEC4D"/>
                </a:solidFill>
                <a:latin typeface="DFMaruGothicStd-W9"/>
              </a:rPr>
              <a:t>子どもの姿</a:t>
            </a:r>
            <a:endParaRPr lang="ja-JP" altLang="en-US" sz="2800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46249AC-0A4A-4BA2-A2BA-F1138FA5C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948" y="1330039"/>
            <a:ext cx="2515218" cy="187791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62D4B7B-6E34-4BBC-8CE4-3433E5D84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923" y="1348215"/>
            <a:ext cx="2846821" cy="189948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E8A8E34-EDD6-472B-854C-76640F1355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45" b="10002"/>
          <a:stretch/>
        </p:blipFill>
        <p:spPr>
          <a:xfrm>
            <a:off x="171916" y="4097440"/>
            <a:ext cx="2914148" cy="178642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26DE19E-6958-41AE-931A-BFA725E67D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556"/>
          <a:stretch/>
        </p:blipFill>
        <p:spPr>
          <a:xfrm>
            <a:off x="3347422" y="4079669"/>
            <a:ext cx="2864747" cy="183430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A762444-AC5F-416B-8CBF-62FA8CA4A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7179" y="4057771"/>
            <a:ext cx="2445734" cy="18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13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2376395"/>
              </p:ext>
            </p:extLst>
          </p:nvPr>
        </p:nvGraphicFramePr>
        <p:xfrm>
          <a:off x="179512" y="1196752"/>
          <a:ext cx="8856984" cy="543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タイトル 1">
            <a:extLst>
              <a:ext uri="{FF2B5EF4-FFF2-40B4-BE49-F238E27FC236}">
                <a16:creationId xmlns:a16="http://schemas.microsoft.com/office/drawing/2014/main" id="{E6E53082-15F6-43BF-BAF8-E850F7FD8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  <a:solidFill>
            <a:srgbClr val="0058E6"/>
          </a:solidFill>
        </p:spPr>
        <p:txBody>
          <a:bodyPr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FFFFFF"/>
                </a:solidFill>
                <a:latin typeface="DFMaruGothicStd-W9"/>
              </a:rPr>
              <a:t>　４　敦賀市が目指す</a:t>
            </a:r>
            <a:r>
              <a:rPr lang="ja-JP" altLang="en-US" sz="3200" b="1" dirty="0">
                <a:solidFill>
                  <a:srgbClr val="FFEC4D"/>
                </a:solidFill>
                <a:latin typeface="DFMaruGothicStd-W9"/>
              </a:rPr>
              <a:t>子どもの姿</a:t>
            </a:r>
            <a:endParaRPr kumimoji="1" lang="ja-JP" altLang="en-US" sz="3200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2" name="ホームベース 1"/>
          <p:cNvSpPr/>
          <p:nvPr/>
        </p:nvSpPr>
        <p:spPr>
          <a:xfrm>
            <a:off x="251520" y="5739862"/>
            <a:ext cx="8640960" cy="576064"/>
          </a:xfrm>
          <a:prstGeom prst="homePlate">
            <a:avLst/>
          </a:prstGeom>
          <a:solidFill>
            <a:srgbClr val="0058E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「学びのつながり」をつくる　　子どもたち自らの「志」を育てる</a:t>
            </a:r>
            <a:r>
              <a:rPr lang="ja-JP" altLang="en-US" sz="2000" dirty="0">
                <a:solidFill>
                  <a:schemeClr val="bg1"/>
                </a:solidFill>
                <a:latin typeface="DFMaruGothicStd-W9"/>
              </a:rPr>
              <a:t>　　　　　　　　　　　　</a:t>
            </a:r>
            <a:endParaRPr lang="ja-JP" altLang="en-US" sz="2000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302411" y="366217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学び続ける人に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7504" y="4322280"/>
            <a:ext cx="1914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遊び（環境との</a:t>
            </a:r>
            <a:endParaRPr kumimoji="1" lang="en-US" altLang="ja-JP" sz="1600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出会いを通して</a:t>
            </a:r>
            <a:endParaRPr kumimoji="1" lang="en-US" altLang="ja-JP" sz="1600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自ら工夫すること）</a:t>
            </a:r>
            <a:endParaRPr kumimoji="1" lang="en-US" altLang="ja-JP" sz="1600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を通した学び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021585" y="4322280"/>
            <a:ext cx="15247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学びの芽を</a:t>
            </a:r>
            <a:endParaRPr kumimoji="1" lang="en-US" altLang="ja-JP" sz="1600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伸ばし、</a:t>
            </a:r>
            <a:endParaRPr kumimoji="1" lang="en-US" altLang="ja-JP" sz="1600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学習の基盤</a:t>
            </a:r>
            <a:endParaRPr kumimoji="1" lang="en-US" altLang="ja-JP" sz="1600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となる力を形成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73371" y="4319410"/>
            <a:ext cx="13195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学習の</a:t>
            </a:r>
            <a:endParaRPr kumimoji="1" lang="en-US" altLang="ja-JP" sz="1600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おもしろさと</a:t>
            </a:r>
            <a:endParaRPr kumimoji="1" lang="en-US" altLang="ja-JP" sz="1600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それを通した</a:t>
            </a:r>
            <a:endParaRPr kumimoji="1" lang="en-US" altLang="ja-JP" sz="1600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成長を実感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30203" y="4319410"/>
            <a:ext cx="15824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将来</a:t>
            </a:r>
            <a:endParaRPr kumimoji="1" lang="en-US" altLang="ja-JP" sz="1600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どうなりたいか</a:t>
            </a:r>
            <a:endParaRPr kumimoji="1" lang="en-US" altLang="ja-JP" sz="1600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考え、自分の</a:t>
            </a:r>
            <a:endParaRPr kumimoji="1" lang="en-US" altLang="ja-JP" sz="1600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学習の進め方を</a:t>
            </a:r>
            <a:endParaRPr kumimoji="1" lang="en-US" altLang="ja-JP" sz="1600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計画・実施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522808" y="4322280"/>
            <a:ext cx="12971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人生を</a:t>
            </a:r>
            <a:endParaRPr kumimoji="1" lang="en-US" altLang="ja-JP" sz="1600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主体的に</a:t>
            </a:r>
            <a:endParaRPr kumimoji="1" lang="en-US" altLang="ja-JP" sz="1600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切り拓くため</a:t>
            </a:r>
            <a:endParaRPr kumimoji="1" lang="en-US" altLang="ja-JP" sz="1600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の学び</a:t>
            </a:r>
          </a:p>
        </p:txBody>
      </p:sp>
    </p:spTree>
    <p:extLst>
      <p:ext uri="{BB962C8B-B14F-4D97-AF65-F5344CB8AC3E}">
        <p14:creationId xmlns:p14="http://schemas.microsoft.com/office/powerpoint/2010/main" val="2938167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80"/>
          <p:cNvSpPr txBox="1"/>
          <p:nvPr/>
        </p:nvSpPr>
        <p:spPr>
          <a:xfrm>
            <a:off x="502997" y="972807"/>
            <a:ext cx="2481718" cy="2810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ja-JP" altLang="en-US" sz="2000" b="1" dirty="0">
                <a:solidFill>
                  <a:srgbClr val="004DCD"/>
                </a:solidFill>
                <a:latin typeface="DFMaruGothicStd-W9"/>
              </a:rPr>
              <a:t>学校</a:t>
            </a:r>
            <a:endParaRPr kumimoji="1" lang="ja-JP" altLang="en-US" sz="2000" b="1" dirty="0">
              <a:solidFill>
                <a:schemeClr val="accent6">
                  <a:lumMod val="50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6" name="テキスト ボックス 80"/>
          <p:cNvSpPr txBox="1"/>
          <p:nvPr/>
        </p:nvSpPr>
        <p:spPr>
          <a:xfrm>
            <a:off x="6251053" y="1014543"/>
            <a:ext cx="2293330" cy="2810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ja-JP" altLang="en-US" sz="2000" b="1" dirty="0">
                <a:solidFill>
                  <a:srgbClr val="004DCD"/>
                </a:solidFill>
                <a:latin typeface="DFMaruGothicStd-W9"/>
              </a:rPr>
              <a:t>家庭</a:t>
            </a:r>
            <a:endParaRPr kumimoji="1" lang="ja-JP" altLang="en-US" sz="2000" b="1" dirty="0">
              <a:solidFill>
                <a:schemeClr val="accent6">
                  <a:lumMod val="50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7" name="テキスト ボックス 80"/>
          <p:cNvSpPr txBox="1"/>
          <p:nvPr/>
        </p:nvSpPr>
        <p:spPr>
          <a:xfrm>
            <a:off x="3470523" y="3649173"/>
            <a:ext cx="2293330" cy="2810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ja-JP" altLang="en-US" sz="2000" b="1" dirty="0">
                <a:solidFill>
                  <a:srgbClr val="004DCD"/>
                </a:solidFill>
                <a:latin typeface="DFMaruGothicStd-W9"/>
              </a:rPr>
              <a:t>地域</a:t>
            </a:r>
            <a:endParaRPr kumimoji="1" lang="ja-JP" altLang="en-US" sz="2000" b="1" dirty="0">
              <a:solidFill>
                <a:schemeClr val="accent6">
                  <a:lumMod val="50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01215" y="3394483"/>
            <a:ext cx="286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latin typeface="DFMaruGothicStd-W9"/>
              </a:rPr>
              <a:t>ふるさと敦賀の発信</a:t>
            </a:r>
            <a:endParaRPr kumimoji="1" lang="ja-JP" altLang="en-US" sz="4400" b="1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E6E53082-15F6-43BF-BAF8-E850F7FD8B27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648072"/>
          </a:xfrm>
          <a:prstGeom prst="rect">
            <a:avLst/>
          </a:prstGeom>
          <a:solidFill>
            <a:srgbClr val="0058E6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b="1" dirty="0">
                <a:solidFill>
                  <a:srgbClr val="FFFFFF"/>
                </a:solidFill>
                <a:latin typeface="DFMaruGothicStd-W9"/>
              </a:rPr>
              <a:t>　 ５　学校・家庭・地域の連携協力</a:t>
            </a:r>
            <a:endParaRPr lang="ja-JP" altLang="en-US" sz="2800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95AD1A9-1C99-4C73-88C8-2E2BDB5B5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78" y="1318579"/>
            <a:ext cx="2782957" cy="207727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D51F03D-57BB-4C7C-9EA9-3A56EE0F1C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97"/>
          <a:stretch/>
        </p:blipFill>
        <p:spPr>
          <a:xfrm>
            <a:off x="3225710" y="1744847"/>
            <a:ext cx="2782957" cy="183430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8327C08-2ED3-47B8-BD28-5B2D2A455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478" y="4059642"/>
            <a:ext cx="2782957" cy="207727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EC3B067-08B1-43FE-A9B3-73019AA5B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3743" y="1339075"/>
            <a:ext cx="2647950" cy="19907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AA832AC-8ECB-4B50-83EE-EEB937C171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733" r="4664" b="10475"/>
          <a:stretch/>
        </p:blipFill>
        <p:spPr>
          <a:xfrm>
            <a:off x="4753685" y="4059642"/>
            <a:ext cx="2864747" cy="2077279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E32857B-BED4-4040-B485-2E480936730E}"/>
              </a:ext>
            </a:extLst>
          </p:cNvPr>
          <p:cNvSpPr txBox="1"/>
          <p:nvPr/>
        </p:nvSpPr>
        <p:spPr>
          <a:xfrm>
            <a:off x="1552341" y="6148854"/>
            <a:ext cx="286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latin typeface="DFMaruGothicStd-W9"/>
              </a:rPr>
              <a:t>見守り隊活動</a:t>
            </a:r>
            <a:endParaRPr kumimoji="1" lang="ja-JP" altLang="en-US" sz="4400" b="1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27D460F-EDEE-4A19-8C3E-F7DBA4EE1EB7}"/>
              </a:ext>
            </a:extLst>
          </p:cNvPr>
          <p:cNvSpPr txBox="1"/>
          <p:nvPr/>
        </p:nvSpPr>
        <p:spPr>
          <a:xfrm>
            <a:off x="4641369" y="6136920"/>
            <a:ext cx="286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latin typeface="DFMaruGothicStd-W9"/>
              </a:rPr>
              <a:t>図書ボランティア</a:t>
            </a:r>
            <a:endParaRPr kumimoji="1" lang="ja-JP" altLang="en-US" sz="4400" b="1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F83E345-7B62-4401-B80D-DA28B7019039}"/>
              </a:ext>
            </a:extLst>
          </p:cNvPr>
          <p:cNvSpPr txBox="1"/>
          <p:nvPr/>
        </p:nvSpPr>
        <p:spPr>
          <a:xfrm>
            <a:off x="3150957" y="1360513"/>
            <a:ext cx="286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部活動地域移行</a:t>
            </a:r>
            <a:endParaRPr kumimoji="1" lang="ja-JP" altLang="en-US" sz="4400" b="1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B9DC45F-7D11-4160-9EB3-DC887D0236BE}"/>
              </a:ext>
            </a:extLst>
          </p:cNvPr>
          <p:cNvSpPr txBox="1"/>
          <p:nvPr/>
        </p:nvSpPr>
        <p:spPr>
          <a:xfrm>
            <a:off x="5965344" y="3373258"/>
            <a:ext cx="286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+mj-ea"/>
                <a:ea typeface="+mj-ea"/>
              </a:rPr>
              <a:t>PTA</a:t>
            </a:r>
            <a:r>
              <a:rPr lang="ja-JP" altLang="en-US" b="1" dirty="0">
                <a:latin typeface="+mj-ea"/>
                <a:ea typeface="+mj-ea"/>
              </a:rPr>
              <a:t>奉仕作業</a:t>
            </a:r>
            <a:endParaRPr kumimoji="1" lang="ja-JP" altLang="en-US" sz="96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46957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01801"/>
            <a:ext cx="9144000" cy="648072"/>
          </a:xfrm>
          <a:solidFill>
            <a:srgbClr val="0058E6"/>
          </a:solidFill>
        </p:spPr>
        <p:txBody>
          <a:bodyPr>
            <a:normAutofit/>
          </a:bodyPr>
          <a:lstStyle/>
          <a:p>
            <a:pPr algn="l"/>
            <a:r>
              <a:rPr lang="ja-JP" altLang="en-US" sz="3600" b="1" dirty="0">
                <a:solidFill>
                  <a:srgbClr val="FFFFFF"/>
                </a:solidFill>
                <a:latin typeface="DFMaruGothicStd-W9"/>
              </a:rPr>
              <a:t>　６　新たな学校教育プラン</a:t>
            </a:r>
            <a:endParaRPr kumimoji="1" lang="ja-JP" altLang="en-US" sz="36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7" name="テキスト ボックス 80">
            <a:extLst>
              <a:ext uri="{FF2B5EF4-FFF2-40B4-BE49-F238E27FC236}">
                <a16:creationId xmlns:a16="http://schemas.microsoft.com/office/drawing/2014/main" id="{0CFE6768-3842-4668-BE31-632631F043E6}"/>
              </a:ext>
            </a:extLst>
          </p:cNvPr>
          <p:cNvSpPr txBox="1"/>
          <p:nvPr/>
        </p:nvSpPr>
        <p:spPr>
          <a:xfrm>
            <a:off x="539552" y="1052736"/>
            <a:ext cx="8352928" cy="100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ja-JP" altLang="en-US" sz="3600" b="1" dirty="0">
                <a:solidFill>
                  <a:srgbClr val="00004D"/>
                </a:solidFill>
                <a:latin typeface="MOBO-Bold"/>
              </a:rPr>
              <a:t>①　探究的な学びの充実</a:t>
            </a:r>
            <a:endParaRPr kumimoji="1" lang="ja-JP" altLang="en-US" sz="3600" dirty="0">
              <a:solidFill>
                <a:schemeClr val="accent6">
                  <a:lumMod val="50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9" name="テキスト ボックス 80">
            <a:extLst>
              <a:ext uri="{FF2B5EF4-FFF2-40B4-BE49-F238E27FC236}">
                <a16:creationId xmlns:a16="http://schemas.microsoft.com/office/drawing/2014/main" id="{BCE3092E-4824-4CB4-80C7-E99F91B8140F}"/>
              </a:ext>
            </a:extLst>
          </p:cNvPr>
          <p:cNvSpPr txBox="1"/>
          <p:nvPr/>
        </p:nvSpPr>
        <p:spPr>
          <a:xfrm>
            <a:off x="539552" y="2924944"/>
            <a:ext cx="8352928" cy="100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ja-JP" altLang="en-US" sz="3600" b="1" dirty="0">
                <a:solidFill>
                  <a:srgbClr val="00004D"/>
                </a:solidFill>
                <a:latin typeface="MOBO-Bold"/>
              </a:rPr>
              <a:t>②　情報活用能力の育成</a:t>
            </a:r>
            <a:endParaRPr kumimoji="1" lang="ja-JP" altLang="en-US" sz="3600" dirty="0">
              <a:solidFill>
                <a:schemeClr val="accent6">
                  <a:lumMod val="50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10" name="テキスト ボックス 80">
            <a:extLst>
              <a:ext uri="{FF2B5EF4-FFF2-40B4-BE49-F238E27FC236}">
                <a16:creationId xmlns:a16="http://schemas.microsoft.com/office/drawing/2014/main" id="{1F8EC54B-8477-4EA7-A41D-623DE5DFC0C4}"/>
              </a:ext>
            </a:extLst>
          </p:cNvPr>
          <p:cNvSpPr txBox="1"/>
          <p:nvPr/>
        </p:nvSpPr>
        <p:spPr>
          <a:xfrm>
            <a:off x="539552" y="4797152"/>
            <a:ext cx="8352928" cy="100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ja-JP" altLang="en-US" sz="3600" b="1" dirty="0">
                <a:solidFill>
                  <a:srgbClr val="00004D"/>
                </a:solidFill>
                <a:latin typeface="MOBO-Bold"/>
              </a:rPr>
              <a:t>③　英語教育の推進</a:t>
            </a:r>
            <a:endParaRPr kumimoji="1" lang="ja-JP" altLang="en-US" sz="3600" dirty="0">
              <a:solidFill>
                <a:schemeClr val="accent6">
                  <a:lumMod val="50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72F097F-E0CD-4B3B-9BB9-16E0CECA81EF}"/>
              </a:ext>
            </a:extLst>
          </p:cNvPr>
          <p:cNvSpPr txBox="1"/>
          <p:nvPr/>
        </p:nvSpPr>
        <p:spPr>
          <a:xfrm>
            <a:off x="540427" y="2269514"/>
            <a:ext cx="835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+mn-ea"/>
              </a:rPr>
              <a:t>生活科や総合的な学習の時間を中心に</a:t>
            </a:r>
            <a:r>
              <a:rPr lang="ja-JP" altLang="en-US" dirty="0">
                <a:solidFill>
                  <a:srgbClr val="0058E6"/>
                </a:solidFill>
                <a:latin typeface="+mn-ea"/>
              </a:rPr>
              <a:t>「課題解決能力」</a:t>
            </a:r>
            <a:r>
              <a:rPr lang="ja-JP" altLang="en-US" dirty="0">
                <a:latin typeface="+mn-ea"/>
              </a:rPr>
              <a:t>を身につけていきます。</a:t>
            </a:r>
            <a:endParaRPr kumimoji="1" lang="ja-JP" altLang="en-US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F3FA582-E7CC-4016-8A9F-68FB5D8EFB9F}"/>
              </a:ext>
            </a:extLst>
          </p:cNvPr>
          <p:cNvSpPr txBox="1"/>
          <p:nvPr/>
        </p:nvSpPr>
        <p:spPr>
          <a:xfrm>
            <a:off x="540427" y="4219154"/>
            <a:ext cx="835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プログラミングを通して</a:t>
            </a:r>
            <a:r>
              <a:rPr lang="ja-JP" altLang="en-US" dirty="0">
                <a:solidFill>
                  <a:srgbClr val="0058E6"/>
                </a:solidFill>
              </a:rPr>
              <a:t>「論理的思考力」</a:t>
            </a:r>
            <a:r>
              <a:rPr lang="ja-JP" altLang="en-US" dirty="0"/>
              <a:t>を育みます。</a:t>
            </a:r>
            <a:endParaRPr kumimoji="1" lang="ja-JP" altLang="en-US" sz="4400" b="1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D0BF5F-5A9A-4C4E-8BC9-A8D3BFB36CE1}"/>
              </a:ext>
            </a:extLst>
          </p:cNvPr>
          <p:cNvSpPr txBox="1"/>
          <p:nvPr/>
        </p:nvSpPr>
        <p:spPr>
          <a:xfrm>
            <a:off x="505613" y="6013930"/>
            <a:ext cx="835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英語による</a:t>
            </a:r>
            <a:r>
              <a:rPr lang="ja-JP" altLang="en-US" dirty="0">
                <a:solidFill>
                  <a:srgbClr val="0058E6"/>
                </a:solidFill>
              </a:rPr>
              <a:t>「コミュニケーション能力」</a:t>
            </a:r>
            <a:r>
              <a:rPr lang="ja-JP" altLang="en-US" dirty="0"/>
              <a:t>を育みます。</a:t>
            </a:r>
            <a:endParaRPr kumimoji="1" lang="ja-JP" altLang="en-US" sz="4400" b="1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8266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93570"/>
            <a:ext cx="9144000" cy="648072"/>
          </a:xfrm>
          <a:solidFill>
            <a:srgbClr val="0058E6"/>
          </a:solidFill>
          <a:ln>
            <a:noFill/>
          </a:ln>
        </p:spPr>
        <p:txBody>
          <a:bodyPr>
            <a:norm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ea typeface="ＤＦ特太ゴシック体" pitchFamily="1" charset="-128"/>
              </a:rPr>
              <a:t>　</a:t>
            </a:r>
            <a:r>
              <a:rPr lang="ja-JP" altLang="en-US" sz="2400" b="1" spc="300" dirty="0">
                <a:solidFill>
                  <a:schemeClr val="bg1"/>
                </a:solidFill>
                <a:latin typeface="MOBO-Bold"/>
              </a:rPr>
              <a:t>令和の</a:t>
            </a:r>
            <a:r>
              <a:rPr lang="ja-JP" altLang="en-US" sz="3200" b="1" spc="300" dirty="0">
                <a:solidFill>
                  <a:schemeClr val="bg1"/>
                </a:solidFill>
                <a:latin typeface="MOBO-Bold"/>
              </a:rPr>
              <a:t>敦賀市学校教育ビジョン</a:t>
            </a:r>
            <a:endParaRPr kumimoji="1" lang="ja-JP" altLang="en-US" sz="2800" spc="300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6021288"/>
            <a:ext cx="9144000" cy="64807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solidFill>
                  <a:srgbClr val="82002B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2800" dirty="0">
                <a:solidFill>
                  <a:srgbClr val="0058E6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子どもたちの夢と希望を 家庭･学校･地域で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45EF94A-84B7-4E5B-ABB2-A14502EE1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589524"/>
            <a:ext cx="2160240" cy="3062437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CA20C3B-2274-48DC-B1FA-73CADFA861BE}"/>
              </a:ext>
            </a:extLst>
          </p:cNvPr>
          <p:cNvSpPr/>
          <p:nvPr/>
        </p:nvSpPr>
        <p:spPr>
          <a:xfrm>
            <a:off x="563213" y="898142"/>
            <a:ext cx="75855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dirty="0">
                <a:solidFill>
                  <a:srgbClr val="0058E6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子ども自らの「志」を育てる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55CDAA6-D9AB-496D-ADD5-CB20DE14F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072" y="3120742"/>
            <a:ext cx="1571844" cy="155279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C33E25B-1686-4499-873A-E586EDCB7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658" y="4525654"/>
            <a:ext cx="1514686" cy="149563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457D995-F795-4DB0-87B2-0CAED3F58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086" y="3120742"/>
            <a:ext cx="1524213" cy="15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14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6153" y="1023680"/>
            <a:ext cx="2224869" cy="314481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91657"/>
            <a:ext cx="9144000" cy="648072"/>
          </a:xfrm>
          <a:solidFill>
            <a:srgbClr val="0058E6"/>
          </a:solidFill>
          <a:ln>
            <a:noFill/>
          </a:ln>
        </p:spPr>
        <p:txBody>
          <a:bodyPr>
            <a:norm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ea typeface="ＤＦ特太ゴシック体" pitchFamily="1" charset="-128"/>
              </a:rPr>
              <a:t>　</a:t>
            </a:r>
            <a:r>
              <a:rPr kumimoji="1" lang="ja-JP" altLang="en-US" sz="2800" dirty="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敦賀市「知・徳・体」充実プラン</a:t>
            </a: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6021288"/>
            <a:ext cx="9144000" cy="64807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solidFill>
                  <a:srgbClr val="0058E6"/>
                </a:solidFill>
                <a:ea typeface="ＤＦ特太ゴシック体" pitchFamily="1" charset="-128"/>
              </a:rPr>
              <a:t>　</a:t>
            </a:r>
            <a:r>
              <a:rPr lang="ja-JP" altLang="en-US" sz="2800" dirty="0">
                <a:solidFill>
                  <a:srgbClr val="0058E6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子どもたちの夢と希望を 家庭･学校･地域で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994515"/>
            <a:ext cx="2304256" cy="3206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1" descr="\\192.168.8.219\kyouiku\gakkou\★☆２９新リーフレット☆★\「知・徳・体」新リーフレット画像\IMG_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5619" y="1023680"/>
            <a:ext cx="2234450" cy="3144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43" y="2563473"/>
            <a:ext cx="2242162" cy="3149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74750" y="2575557"/>
            <a:ext cx="2206021" cy="3125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93570"/>
            <a:ext cx="9144000" cy="648072"/>
          </a:xfrm>
          <a:solidFill>
            <a:srgbClr val="0058E6"/>
          </a:solidFill>
          <a:ln>
            <a:noFill/>
          </a:ln>
        </p:spPr>
        <p:txBody>
          <a:bodyPr>
            <a:norm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ea typeface="ＤＦ特太ゴシック体" pitchFamily="1" charset="-128"/>
              </a:rPr>
              <a:t>　</a:t>
            </a:r>
            <a:r>
              <a:rPr kumimoji="1" lang="ja-JP" altLang="en-US" sz="2800" dirty="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敦賀市「知・徳・体」令和プラン</a:t>
            </a: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6021288"/>
            <a:ext cx="9144000" cy="64807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solidFill>
                  <a:srgbClr val="82002B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2800" dirty="0">
                <a:solidFill>
                  <a:srgbClr val="0058E6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子どもたちの夢と希望を 家庭･学校･地域で</a:t>
            </a: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15922"/>
            <a:ext cx="2581937" cy="3656375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1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15922"/>
            <a:ext cx="2581938" cy="3640533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1000"/>
              </a:prstClr>
            </a:outerShdw>
          </a:effec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2389551"/>
            <a:ext cx="2581938" cy="3631737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1000"/>
              </a:prstClr>
            </a:outerShd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2527" y="2351845"/>
            <a:ext cx="2581938" cy="3653601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2292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93570"/>
            <a:ext cx="9144000" cy="648072"/>
          </a:xfrm>
          <a:solidFill>
            <a:srgbClr val="0058E6"/>
          </a:solidFill>
          <a:ln>
            <a:noFill/>
          </a:ln>
        </p:spPr>
        <p:txBody>
          <a:bodyPr>
            <a:norm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ea typeface="ＤＦ特太ゴシック体" pitchFamily="1" charset="-128"/>
              </a:rPr>
              <a:t>　</a:t>
            </a:r>
            <a:r>
              <a:rPr lang="ja-JP" altLang="en-US" sz="2400" b="1" spc="300" dirty="0">
                <a:solidFill>
                  <a:schemeClr val="bg1"/>
                </a:solidFill>
                <a:latin typeface="MOBO-Bold"/>
              </a:rPr>
              <a:t>令和の</a:t>
            </a:r>
            <a:r>
              <a:rPr lang="ja-JP" altLang="en-US" sz="3200" b="1" spc="300" dirty="0">
                <a:solidFill>
                  <a:schemeClr val="bg1"/>
                </a:solidFill>
                <a:latin typeface="MOBO-Bold"/>
              </a:rPr>
              <a:t>敦賀市学校教育ビジョン</a:t>
            </a:r>
            <a:endParaRPr kumimoji="1" lang="ja-JP" altLang="en-US" sz="2800" spc="300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6021288"/>
            <a:ext cx="9144000" cy="64807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solidFill>
                  <a:srgbClr val="82002B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2800" dirty="0">
                <a:solidFill>
                  <a:srgbClr val="0058E6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子どもたちの夢と希望を 家庭･学校･地域で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45EF94A-84B7-4E5B-ABB2-A14502EE1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279" y="847481"/>
            <a:ext cx="3707441" cy="525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00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テキスト ボックス 11">
            <a:extLst>
              <a:ext uri="{FF2B5EF4-FFF2-40B4-BE49-F238E27FC236}">
                <a16:creationId xmlns:a16="http://schemas.microsoft.com/office/drawing/2014/main" id="{00000000-0008-0000-0000-00000C000000}"/>
              </a:ext>
            </a:extLst>
          </p:cNvPr>
          <p:cNvSpPr txBox="1"/>
          <p:nvPr/>
        </p:nvSpPr>
        <p:spPr>
          <a:xfrm>
            <a:off x="3272137" y="1323978"/>
            <a:ext cx="2599724" cy="37200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numCol="1" rtlCol="0" anchor="ctr">
            <a:prstTxWarp prst="textPlain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800" dirty="0">
                <a:solidFill>
                  <a:srgbClr val="000A71"/>
                </a:solidFill>
                <a:latin typeface="DFMaruGothicStd-W9"/>
              </a:rPr>
              <a:t>三つの力をバランスよく</a:t>
            </a:r>
            <a:endParaRPr kumimoji="1" lang="ja-JP" altLang="en-US" sz="300" dirty="0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0000000-0008-0000-0000-00000E000000}"/>
              </a:ext>
            </a:extLst>
          </p:cNvPr>
          <p:cNvSpPr/>
          <p:nvPr/>
        </p:nvSpPr>
        <p:spPr>
          <a:xfrm>
            <a:off x="3166264" y="1759805"/>
            <a:ext cx="2811469" cy="1741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11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86383" y="944784"/>
            <a:ext cx="4971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>
                <a:solidFill>
                  <a:srgbClr val="000A71"/>
                </a:solidFill>
                <a:latin typeface="DFMaruGothicStd-W9"/>
              </a:rPr>
              <a:t>学校での学びが自らの生き方や社会に生きるよう</a:t>
            </a:r>
          </a:p>
          <a:p>
            <a:pPr algn="ctr"/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871861" y="1406449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0A71"/>
                </a:solidFill>
                <a:latin typeface="DFMaruGothicStd-W9"/>
              </a:rPr>
              <a:t>育みます</a:t>
            </a:r>
            <a:endParaRPr kumimoji="1" lang="ja-JP" altLang="en-US" dirty="0"/>
          </a:p>
        </p:txBody>
      </p:sp>
      <p:sp>
        <p:nvSpPr>
          <p:cNvPr id="36" name="タイトル 1"/>
          <p:cNvSpPr txBox="1">
            <a:spLocks/>
          </p:cNvSpPr>
          <p:nvPr/>
        </p:nvSpPr>
        <p:spPr>
          <a:xfrm>
            <a:off x="0" y="191840"/>
            <a:ext cx="9144000" cy="648072"/>
          </a:xfrm>
          <a:prstGeom prst="rect">
            <a:avLst/>
          </a:prstGeom>
          <a:solidFill>
            <a:srgbClr val="0058E6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b="1" dirty="0">
                <a:solidFill>
                  <a:srgbClr val="FFFFFF"/>
                </a:solidFill>
                <a:latin typeface="DFMaruGothicStd-W9"/>
              </a:rPr>
              <a:t>　１　学びの先にある</a:t>
            </a:r>
            <a:r>
              <a:rPr lang="ja-JP" altLang="en-US" sz="3200" b="1" dirty="0">
                <a:solidFill>
                  <a:srgbClr val="FFEC4D"/>
                </a:solidFill>
                <a:latin typeface="DFMaruGothicStd-W9"/>
              </a:rPr>
              <a:t>「生きる力」</a:t>
            </a:r>
            <a:r>
              <a:rPr lang="ja-JP" altLang="en-US" sz="3200" b="1" dirty="0">
                <a:solidFill>
                  <a:srgbClr val="FFFFFF"/>
                </a:solidFill>
                <a:latin typeface="DFMaruGothicStd-W9"/>
              </a:rPr>
              <a:t>とは</a:t>
            </a:r>
            <a:endParaRPr lang="ja-JP" altLang="en-US" sz="32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3BE6A48-9975-48FE-AE5C-2A7531C4F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157652"/>
            <a:ext cx="8540555" cy="426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7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角丸四角形 27"/>
          <p:cNvSpPr/>
          <p:nvPr/>
        </p:nvSpPr>
        <p:spPr>
          <a:xfrm>
            <a:off x="4427984" y="972018"/>
            <a:ext cx="5044050" cy="5749205"/>
          </a:xfrm>
          <a:prstGeom prst="roundRect">
            <a:avLst>
              <a:gd name="adj" fmla="val 42755"/>
            </a:avLst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角丸四角形 25"/>
          <p:cNvSpPr/>
          <p:nvPr/>
        </p:nvSpPr>
        <p:spPr>
          <a:xfrm>
            <a:off x="-220960" y="972018"/>
            <a:ext cx="4967687" cy="5637762"/>
          </a:xfrm>
          <a:prstGeom prst="roundRect">
            <a:avLst>
              <a:gd name="adj" fmla="val 42755"/>
            </a:avLst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1058352" y="1126263"/>
            <a:ext cx="7058007" cy="469906"/>
            <a:chOff x="1002353" y="5475123"/>
            <a:chExt cx="7058007" cy="469906"/>
          </a:xfrm>
        </p:grpSpPr>
        <p:sp>
          <p:nvSpPr>
            <p:cNvPr id="18" name="テキスト ボックス 39"/>
            <p:cNvSpPr txBox="1"/>
            <p:nvPr/>
          </p:nvSpPr>
          <p:spPr>
            <a:xfrm>
              <a:off x="3349629" y="5585020"/>
              <a:ext cx="2267360" cy="2952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800" b="1" dirty="0">
                  <a:solidFill>
                    <a:schemeClr val="accent1">
                      <a:lumMod val="75000"/>
                    </a:schemeClr>
                  </a:solidFill>
                </a:rPr>
                <a:t>学びの往還</a:t>
              </a:r>
            </a:p>
          </p:txBody>
        </p:sp>
        <p:sp>
          <p:nvSpPr>
            <p:cNvPr id="19" name="角丸四角形 18"/>
            <p:cNvSpPr/>
            <p:nvPr/>
          </p:nvSpPr>
          <p:spPr>
            <a:xfrm>
              <a:off x="1002353" y="5475123"/>
              <a:ext cx="2304256" cy="432048"/>
            </a:xfrm>
            <a:prstGeom prst="roundRect">
              <a:avLst/>
            </a:prstGeom>
            <a:solidFill>
              <a:srgbClr val="0058E6"/>
            </a:solidFill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>
                  <a:latin typeface="AR丸ゴシック体E" panose="020F0909000000000000" pitchFamily="49" charset="-128"/>
                  <a:ea typeface="AR丸ゴシック体E" panose="020F0909000000000000" pitchFamily="49" charset="-128"/>
                </a:rPr>
                <a:t>個別最適な学び</a:t>
              </a:r>
            </a:p>
          </p:txBody>
        </p:sp>
        <p:sp>
          <p:nvSpPr>
            <p:cNvPr id="20" name="角丸四角形 19"/>
            <p:cNvSpPr/>
            <p:nvPr/>
          </p:nvSpPr>
          <p:spPr>
            <a:xfrm>
              <a:off x="5756104" y="5512981"/>
              <a:ext cx="2304256" cy="432048"/>
            </a:xfrm>
            <a:prstGeom prst="roundRect">
              <a:avLst/>
            </a:prstGeom>
            <a:solidFill>
              <a:srgbClr val="0058E6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>
                  <a:latin typeface="AR丸ゴシック体E" panose="020F0909000000000000" pitchFamily="49" charset="-128"/>
                  <a:ea typeface="AR丸ゴシック体E" panose="020F0909000000000000" pitchFamily="49" charset="-128"/>
                </a:rPr>
                <a:t>協働的な学び</a:t>
              </a: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361022" y="1692519"/>
            <a:ext cx="3077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accent1">
                    <a:lumMod val="75000"/>
                  </a:schemeClr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自分のペースで課題に向き合う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4380" y="3742371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accent1">
                    <a:lumMod val="75000"/>
                  </a:schemeClr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自分に合った</a:t>
            </a:r>
            <a:endParaRPr kumimoji="1" lang="en-US" altLang="ja-JP" sz="1600" dirty="0">
              <a:solidFill>
                <a:schemeClr val="accent1">
                  <a:lumMod val="75000"/>
                </a:schemeClr>
              </a:solidFill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accent1">
                    <a:lumMod val="75000"/>
                  </a:schemeClr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まとめ方を工夫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716538" y="180199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accent1">
                    <a:lumMod val="75000"/>
                  </a:schemeClr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様々な学習形態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831754" y="421398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accent1">
                    <a:lumMod val="75000"/>
                  </a:schemeClr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多様な他者との関わり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692070" y="191683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accent1">
                    <a:lumMod val="75000"/>
                  </a:schemeClr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ＩＣＴ機器による</a:t>
            </a:r>
            <a:endParaRPr kumimoji="1" lang="en-US" altLang="ja-JP" sz="1600" dirty="0">
              <a:solidFill>
                <a:schemeClr val="accent1">
                  <a:lumMod val="75000"/>
                </a:schemeClr>
              </a:solidFill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1600" dirty="0">
                <a:solidFill>
                  <a:schemeClr val="accent1">
                    <a:lumMod val="75000"/>
                  </a:schemeClr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友達の考えを参照</a:t>
            </a:r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BD8677CB-C36A-45E7-B066-503DC2D716AE}"/>
              </a:ext>
            </a:extLst>
          </p:cNvPr>
          <p:cNvSpPr txBox="1">
            <a:spLocks/>
          </p:cNvSpPr>
          <p:nvPr/>
        </p:nvSpPr>
        <p:spPr>
          <a:xfrm>
            <a:off x="0" y="191840"/>
            <a:ext cx="9144000" cy="648072"/>
          </a:xfrm>
          <a:prstGeom prst="rect">
            <a:avLst/>
          </a:prstGeom>
          <a:solidFill>
            <a:srgbClr val="0058E6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b="1" dirty="0">
                <a:solidFill>
                  <a:srgbClr val="FFFFFF"/>
                </a:solidFill>
                <a:latin typeface="DFMaruGothicStd-W9"/>
              </a:rPr>
              <a:t>　２　</a:t>
            </a:r>
            <a:r>
              <a:rPr lang="ja-JP" altLang="en-US" sz="3200" b="1" dirty="0">
                <a:solidFill>
                  <a:srgbClr val="FFEC4D"/>
                </a:solidFill>
                <a:latin typeface="DFMaruGothicStd-W9"/>
              </a:rPr>
              <a:t>子どもが主役</a:t>
            </a:r>
            <a:r>
              <a:rPr lang="ja-JP" altLang="en-US" sz="3200" b="1" dirty="0">
                <a:solidFill>
                  <a:srgbClr val="FFFFFF"/>
                </a:solidFill>
                <a:latin typeface="DFMaruGothicStd-W9"/>
              </a:rPr>
              <a:t>の学校づくり</a:t>
            </a:r>
            <a:endParaRPr lang="ja-JP" altLang="en-US" sz="32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45E6CD6-725D-4EC7-9718-D7D61D441D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85"/>
          <a:stretch/>
        </p:blipFill>
        <p:spPr>
          <a:xfrm>
            <a:off x="363557" y="1989440"/>
            <a:ext cx="2913299" cy="1578218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BCA4C8E-9210-40E2-A02A-35311AB22B3A}"/>
              </a:ext>
            </a:extLst>
          </p:cNvPr>
          <p:cNvSpPr txBox="1"/>
          <p:nvPr/>
        </p:nvSpPr>
        <p:spPr>
          <a:xfrm>
            <a:off x="2158601" y="4260155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dirty="0">
                <a:solidFill>
                  <a:schemeClr val="accent1">
                    <a:lumMod val="75000"/>
                  </a:schemeClr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探究していく学び方を</a:t>
            </a:r>
            <a:endParaRPr lang="en-US" altLang="ja-JP" sz="1600" dirty="0">
              <a:solidFill>
                <a:schemeClr val="accent1">
                  <a:lumMod val="75000"/>
                </a:schemeClr>
              </a:solidFill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pPr algn="ctr"/>
            <a:r>
              <a:rPr lang="ja-JP" altLang="en-US" sz="1600" dirty="0">
                <a:solidFill>
                  <a:schemeClr val="accent1">
                    <a:lumMod val="75000"/>
                  </a:schemeClr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身につけます</a:t>
            </a:r>
            <a:endParaRPr kumimoji="1" lang="ja-JP" altLang="en-US" sz="1600" dirty="0">
              <a:solidFill>
                <a:schemeClr val="accent1">
                  <a:lumMod val="75000"/>
                </a:schemeClr>
              </a:solidFill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51E63EE-A730-45F5-A215-FDCC05A766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5" t="26744" r="7376"/>
          <a:stretch/>
        </p:blipFill>
        <p:spPr>
          <a:xfrm>
            <a:off x="2051956" y="4823221"/>
            <a:ext cx="2449799" cy="155181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8779EC4-679A-4547-8B20-2AA249C73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2" y="4327146"/>
            <a:ext cx="1812851" cy="136870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C00500F-717D-4CFB-8606-E82E864D6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8263" y="2536659"/>
            <a:ext cx="2476803" cy="1677329"/>
          </a:xfrm>
          <a:prstGeom prst="rect">
            <a:avLst/>
          </a:prstGeom>
        </p:spPr>
      </p:pic>
      <p:sp>
        <p:nvSpPr>
          <p:cNvPr id="14" name="矢印: 右カーブ 13">
            <a:extLst>
              <a:ext uri="{FF2B5EF4-FFF2-40B4-BE49-F238E27FC236}">
                <a16:creationId xmlns:a16="http://schemas.microsoft.com/office/drawing/2014/main" id="{B35ABC99-709F-4A30-8D69-5DFAD487A54D}"/>
              </a:ext>
            </a:extLst>
          </p:cNvPr>
          <p:cNvSpPr/>
          <p:nvPr/>
        </p:nvSpPr>
        <p:spPr>
          <a:xfrm rot="5400000">
            <a:off x="4323284" y="261762"/>
            <a:ext cx="432047" cy="1762353"/>
          </a:xfrm>
          <a:prstGeom prst="curvedRightArrow">
            <a:avLst>
              <a:gd name="adj1" fmla="val 25000"/>
              <a:gd name="adj2" fmla="val 50000"/>
              <a:gd name="adj3" fmla="val 374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右カーブ 30">
            <a:extLst>
              <a:ext uri="{FF2B5EF4-FFF2-40B4-BE49-F238E27FC236}">
                <a16:creationId xmlns:a16="http://schemas.microsoft.com/office/drawing/2014/main" id="{B9D2A2F6-4FFA-44FF-85EC-2B2DC09526D3}"/>
              </a:ext>
            </a:extLst>
          </p:cNvPr>
          <p:cNvSpPr/>
          <p:nvPr/>
        </p:nvSpPr>
        <p:spPr>
          <a:xfrm rot="16200000">
            <a:off x="4357223" y="780812"/>
            <a:ext cx="432047" cy="1762353"/>
          </a:xfrm>
          <a:prstGeom prst="curvedRightArrow">
            <a:avLst>
              <a:gd name="adj1" fmla="val 25000"/>
              <a:gd name="adj2" fmla="val 50000"/>
              <a:gd name="adj3" fmla="val 374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B6BFFE68-5E0D-4017-885F-761D30386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2901" y="2145706"/>
            <a:ext cx="2304256" cy="1725297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6C09C166-7FAD-43F4-AED8-70C71889F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9159" y="4613165"/>
            <a:ext cx="3251086" cy="182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56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01801"/>
            <a:ext cx="9144000" cy="648072"/>
          </a:xfrm>
          <a:solidFill>
            <a:srgbClr val="0058E6"/>
          </a:solidFill>
        </p:spPr>
        <p:txBody>
          <a:bodyPr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FFFFFF"/>
                </a:solidFill>
                <a:latin typeface="DFMaruGothicStd-W9"/>
              </a:rPr>
              <a:t>　３　</a:t>
            </a:r>
            <a:r>
              <a:rPr lang="ja-JP" altLang="en-US" sz="3200" b="1" dirty="0">
                <a:solidFill>
                  <a:srgbClr val="FFEC4D"/>
                </a:solidFill>
                <a:latin typeface="DFMaruGothicStd-W9"/>
              </a:rPr>
              <a:t>安心して</a:t>
            </a:r>
            <a:r>
              <a:rPr lang="ja-JP" altLang="en-US" sz="3200" b="1" dirty="0">
                <a:solidFill>
                  <a:srgbClr val="FFFFFF"/>
                </a:solidFill>
                <a:latin typeface="DFMaruGothicStd-W9"/>
              </a:rPr>
              <a:t>学べる場の充実</a:t>
            </a:r>
            <a:endParaRPr kumimoji="1" lang="ja-JP" altLang="en-US" sz="32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7" name="テキスト ボックス 80">
            <a:extLst>
              <a:ext uri="{FF2B5EF4-FFF2-40B4-BE49-F238E27FC236}">
                <a16:creationId xmlns:a16="http://schemas.microsoft.com/office/drawing/2014/main" id="{0CFE6768-3842-4668-BE31-632631F043E6}"/>
              </a:ext>
            </a:extLst>
          </p:cNvPr>
          <p:cNvSpPr txBox="1"/>
          <p:nvPr/>
        </p:nvSpPr>
        <p:spPr>
          <a:xfrm>
            <a:off x="395536" y="975305"/>
            <a:ext cx="8352928" cy="462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ja-JP" altLang="en-US" sz="2800" b="1" dirty="0">
                <a:solidFill>
                  <a:srgbClr val="00004D"/>
                </a:solidFill>
                <a:latin typeface="MOBO-Bold"/>
              </a:rPr>
              <a:t>①　いじめ対策の充実</a:t>
            </a:r>
            <a:endParaRPr kumimoji="1" lang="ja-JP" altLang="en-US" sz="2800" dirty="0">
              <a:solidFill>
                <a:schemeClr val="accent6">
                  <a:lumMod val="50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D0BF5F-5A9A-4C4E-8BC9-A8D3BFB36CE1}"/>
              </a:ext>
            </a:extLst>
          </p:cNvPr>
          <p:cNvSpPr txBox="1"/>
          <p:nvPr/>
        </p:nvSpPr>
        <p:spPr>
          <a:xfrm>
            <a:off x="107504" y="7029400"/>
            <a:ext cx="835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児童の英語による</a:t>
            </a:r>
            <a:r>
              <a:rPr lang="ja-JP" altLang="en-US" dirty="0">
                <a:solidFill>
                  <a:srgbClr val="0058E6"/>
                </a:solidFill>
              </a:rPr>
              <a:t>「コミュニケーション能力」</a:t>
            </a:r>
            <a:r>
              <a:rPr lang="ja-JP" altLang="en-US" dirty="0"/>
              <a:t>を育みます。</a:t>
            </a:r>
            <a:endParaRPr kumimoji="1" lang="ja-JP" altLang="en-US" sz="4400" b="1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2" name="テキスト ボックス 80">
            <a:extLst>
              <a:ext uri="{FF2B5EF4-FFF2-40B4-BE49-F238E27FC236}">
                <a16:creationId xmlns:a16="http://schemas.microsoft.com/office/drawing/2014/main" id="{A19E65E7-7287-4CD4-BCEB-3C6C68D07D91}"/>
              </a:ext>
            </a:extLst>
          </p:cNvPr>
          <p:cNvSpPr txBox="1"/>
          <p:nvPr/>
        </p:nvSpPr>
        <p:spPr>
          <a:xfrm>
            <a:off x="395536" y="1831092"/>
            <a:ext cx="8352928" cy="462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ja-JP" altLang="en-US" sz="2800" b="1" dirty="0">
                <a:solidFill>
                  <a:srgbClr val="00004D"/>
                </a:solidFill>
                <a:latin typeface="MOBO-Bold"/>
              </a:rPr>
              <a:t>②　学習機会の保障</a:t>
            </a:r>
            <a:endParaRPr kumimoji="1" lang="ja-JP" altLang="en-US" sz="2800" dirty="0">
              <a:solidFill>
                <a:schemeClr val="accent6">
                  <a:lumMod val="50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3" name="テキスト ボックス 80">
            <a:extLst>
              <a:ext uri="{FF2B5EF4-FFF2-40B4-BE49-F238E27FC236}">
                <a16:creationId xmlns:a16="http://schemas.microsoft.com/office/drawing/2014/main" id="{9FADF4CE-F069-41AD-B944-4B230461B2A3}"/>
              </a:ext>
            </a:extLst>
          </p:cNvPr>
          <p:cNvSpPr txBox="1"/>
          <p:nvPr/>
        </p:nvSpPr>
        <p:spPr>
          <a:xfrm>
            <a:off x="395536" y="2701363"/>
            <a:ext cx="8352928" cy="887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b="1" dirty="0">
                <a:solidFill>
                  <a:srgbClr val="00004D"/>
                </a:solidFill>
                <a:latin typeface="MOBO-Bold"/>
              </a:rPr>
              <a:t>③　スクールカウンセラーや</a:t>
            </a:r>
            <a:endParaRPr lang="en-US" altLang="ja-JP" sz="2800" b="1" dirty="0">
              <a:solidFill>
                <a:srgbClr val="00004D"/>
              </a:solidFill>
              <a:latin typeface="MOBO-Bold"/>
            </a:endParaRPr>
          </a:p>
          <a:p>
            <a:r>
              <a:rPr lang="ja-JP" altLang="en-US" sz="2800" b="1" dirty="0">
                <a:solidFill>
                  <a:srgbClr val="00004D"/>
                </a:solidFill>
                <a:latin typeface="MOBO-Bold"/>
              </a:rPr>
              <a:t>　　　　　　　　　　スクールソーシャルワーカーとの連携</a:t>
            </a:r>
            <a:endParaRPr kumimoji="1" lang="ja-JP" altLang="en-US" sz="2800" dirty="0">
              <a:solidFill>
                <a:schemeClr val="accent6">
                  <a:lumMod val="50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4" name="テキスト ボックス 80">
            <a:extLst>
              <a:ext uri="{FF2B5EF4-FFF2-40B4-BE49-F238E27FC236}">
                <a16:creationId xmlns:a16="http://schemas.microsoft.com/office/drawing/2014/main" id="{EF1948D4-3464-4629-B208-9052F4EB2875}"/>
              </a:ext>
            </a:extLst>
          </p:cNvPr>
          <p:cNvSpPr txBox="1"/>
          <p:nvPr/>
        </p:nvSpPr>
        <p:spPr>
          <a:xfrm>
            <a:off x="395536" y="6126486"/>
            <a:ext cx="8352928" cy="462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ja-JP" altLang="en-US" sz="2800" b="1" dirty="0">
                <a:solidFill>
                  <a:srgbClr val="00004D"/>
                </a:solidFill>
                <a:latin typeface="MOBO-Bold"/>
              </a:rPr>
              <a:t>⑥　</a:t>
            </a:r>
            <a:r>
              <a:rPr lang="ja-JP" altLang="en-US" sz="2800" b="1" dirty="0">
                <a:solidFill>
                  <a:srgbClr val="000A71"/>
                </a:solidFill>
                <a:latin typeface="MOBO-Bold"/>
              </a:rPr>
              <a:t>敦賀市ハートフル・スクールでの支援</a:t>
            </a:r>
            <a:endParaRPr kumimoji="1" lang="ja-JP" altLang="en-US" sz="2800" dirty="0">
              <a:solidFill>
                <a:schemeClr val="accent6">
                  <a:lumMod val="50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5" name="テキスト ボックス 80">
            <a:extLst>
              <a:ext uri="{FF2B5EF4-FFF2-40B4-BE49-F238E27FC236}">
                <a16:creationId xmlns:a16="http://schemas.microsoft.com/office/drawing/2014/main" id="{0FFB90EE-F719-471F-82DD-766F44CBF82D}"/>
              </a:ext>
            </a:extLst>
          </p:cNvPr>
          <p:cNvSpPr txBox="1"/>
          <p:nvPr/>
        </p:nvSpPr>
        <p:spPr>
          <a:xfrm>
            <a:off x="395536" y="4843934"/>
            <a:ext cx="8352928" cy="874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b="1" dirty="0">
                <a:solidFill>
                  <a:srgbClr val="00004D"/>
                </a:solidFill>
                <a:latin typeface="MOBO-Bold"/>
              </a:rPr>
              <a:t>⑤　</a:t>
            </a:r>
            <a:r>
              <a:rPr lang="ja-JP" altLang="en-US" sz="2800" b="1" dirty="0">
                <a:solidFill>
                  <a:srgbClr val="000A71"/>
                </a:solidFill>
                <a:latin typeface="MOBO-Bold"/>
              </a:rPr>
              <a:t>家庭・学校連携サポートブック</a:t>
            </a:r>
          </a:p>
          <a:p>
            <a:pPr algn="r"/>
            <a:r>
              <a:rPr lang="ja-JP" altLang="en-US" sz="2800" b="1" dirty="0">
                <a:solidFill>
                  <a:srgbClr val="000A71"/>
                </a:solidFill>
                <a:latin typeface="MOBO-Bold"/>
              </a:rPr>
              <a:t>「ひとりじゃないよ」の活用</a:t>
            </a:r>
            <a:endParaRPr kumimoji="1" lang="ja-JP" altLang="en-US" sz="2800" dirty="0">
              <a:solidFill>
                <a:schemeClr val="accent6">
                  <a:lumMod val="50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6" name="テキスト ボックス 80">
            <a:extLst>
              <a:ext uri="{FF2B5EF4-FFF2-40B4-BE49-F238E27FC236}">
                <a16:creationId xmlns:a16="http://schemas.microsoft.com/office/drawing/2014/main" id="{CEDD431A-29FA-483A-B1A8-1594D50F6526}"/>
              </a:ext>
            </a:extLst>
          </p:cNvPr>
          <p:cNvSpPr txBox="1"/>
          <p:nvPr/>
        </p:nvSpPr>
        <p:spPr>
          <a:xfrm>
            <a:off x="395536" y="3994436"/>
            <a:ext cx="8352928" cy="462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ja-JP" altLang="en-US" sz="2800" b="1" dirty="0">
                <a:solidFill>
                  <a:srgbClr val="00004D"/>
                </a:solidFill>
                <a:latin typeface="MOBO-Bold"/>
              </a:rPr>
              <a:t>④　校内サポートルームの設置</a:t>
            </a:r>
            <a:endParaRPr kumimoji="1" lang="ja-JP" altLang="en-US" sz="2800" dirty="0">
              <a:solidFill>
                <a:schemeClr val="accent6">
                  <a:lumMod val="50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7B8DCE6-A058-4CE4-AF43-B790F0D46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333" y="1139314"/>
            <a:ext cx="2452224" cy="1813081"/>
          </a:xfrm>
          <a:prstGeom prst="rect">
            <a:avLst/>
          </a:prstGeom>
          <a:ln w="38100">
            <a:solidFill>
              <a:srgbClr val="0058E6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0" y="2085895"/>
            <a:ext cx="9144000" cy="7920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1100" dirty="0"/>
          </a:p>
        </p:txBody>
      </p:sp>
      <p:sp>
        <p:nvSpPr>
          <p:cNvPr id="4" name="テキスト ボックス 8"/>
          <p:cNvSpPr txBox="1"/>
          <p:nvPr/>
        </p:nvSpPr>
        <p:spPr>
          <a:xfrm>
            <a:off x="467544" y="912989"/>
            <a:ext cx="1656184" cy="1512168"/>
          </a:xfrm>
          <a:prstGeom prst="rect">
            <a:avLst/>
          </a:prstGeom>
          <a:solidFill>
            <a:srgbClr val="00B050">
              <a:alpha val="0"/>
            </a:srgbClr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1500" dirty="0">
                <a:solidFill>
                  <a:srgbClr val="00B050"/>
                </a:solidFill>
                <a:effectLst>
                  <a:outerShdw blurRad="25400" dist="38100" dir="2700000" sx="105000" sy="105000" algn="tl" rotWithShape="0">
                    <a:schemeClr val="bg1"/>
                  </a:outerShdw>
                </a:effectLst>
                <a:ea typeface="ＤＦ特太ゴシック体" pitchFamily="1" charset="-128"/>
              </a:rPr>
              <a:t>知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320915" y="1129013"/>
            <a:ext cx="6120680" cy="10801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dirty="0">
                <a:solidFill>
                  <a:srgbClr val="00B050"/>
                </a:solidFill>
                <a:latin typeface="+mj-ea"/>
                <a:ea typeface="+mj-ea"/>
              </a:rPr>
              <a:t>学びを通して問題解決能力を高める力</a:t>
            </a:r>
            <a:endParaRPr kumimoji="1" lang="ja-JP" altLang="en-US" sz="4000" b="1" dirty="0">
              <a:ln w="28575"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1520" y="3068960"/>
            <a:ext cx="54006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00B050"/>
                </a:solidFill>
              </a:rPr>
              <a:t>◆</a:t>
            </a:r>
            <a:r>
              <a:rPr lang="ja-JP" altLang="en-US" sz="2800" b="1" dirty="0">
                <a:solidFill>
                  <a:srgbClr val="00B050"/>
                </a:solidFill>
              </a:rPr>
              <a:t>学びの芽生えを育み、</a:t>
            </a:r>
            <a:endParaRPr lang="en-US" altLang="ja-JP" sz="2800" b="1" dirty="0">
              <a:solidFill>
                <a:srgbClr val="00B050"/>
              </a:solidFill>
            </a:endParaRPr>
          </a:p>
          <a:p>
            <a:r>
              <a:rPr lang="ja-JP" altLang="en-US" sz="2800" b="1" dirty="0">
                <a:solidFill>
                  <a:srgbClr val="00B050"/>
                </a:solidFill>
              </a:rPr>
              <a:t>　  学びにつなげる教育</a:t>
            </a:r>
            <a:endParaRPr lang="en-US" altLang="ja-JP" sz="2800" b="1" dirty="0">
              <a:solidFill>
                <a:srgbClr val="00B050"/>
              </a:solidFill>
            </a:endParaRPr>
          </a:p>
          <a:p>
            <a:r>
              <a:rPr kumimoji="1" lang="ja-JP" altLang="en-US" dirty="0">
                <a:solidFill>
                  <a:srgbClr val="00B050"/>
                </a:solidFill>
              </a:rPr>
              <a:t>　</a:t>
            </a:r>
            <a:endParaRPr kumimoji="1" lang="en-US" altLang="ja-JP" dirty="0">
              <a:solidFill>
                <a:srgbClr val="00B050"/>
              </a:solidFill>
            </a:endParaRPr>
          </a:p>
          <a:p>
            <a:r>
              <a:rPr kumimoji="1" lang="ja-JP" altLang="en-US" sz="2800" dirty="0">
                <a:solidFill>
                  <a:srgbClr val="00B050"/>
                </a:solidFill>
              </a:rPr>
              <a:t>◆</a:t>
            </a:r>
            <a:r>
              <a:rPr kumimoji="1" lang="ja-JP" altLang="en-US" sz="2800" b="1" dirty="0">
                <a:solidFill>
                  <a:srgbClr val="00B050"/>
                </a:solidFill>
              </a:rPr>
              <a:t>学びを通して考え、</a:t>
            </a:r>
            <a:endParaRPr kumimoji="1" lang="en-US" altLang="ja-JP" sz="2800" b="1" dirty="0">
              <a:solidFill>
                <a:srgbClr val="00B050"/>
              </a:solidFill>
            </a:endParaRPr>
          </a:p>
          <a:p>
            <a:r>
              <a:rPr kumimoji="1" lang="ja-JP" altLang="en-US" sz="2800" b="1" dirty="0">
                <a:solidFill>
                  <a:srgbClr val="00B050"/>
                </a:solidFill>
              </a:rPr>
              <a:t>　 行動する力を身につける教育</a:t>
            </a:r>
            <a:endParaRPr kumimoji="1" lang="en-US" altLang="ja-JP" sz="2800" b="1" dirty="0">
              <a:solidFill>
                <a:srgbClr val="00B050"/>
              </a:solidFill>
            </a:endParaRPr>
          </a:p>
          <a:p>
            <a:r>
              <a:rPr lang="ja-JP" altLang="en-US" dirty="0">
                <a:solidFill>
                  <a:srgbClr val="00B050"/>
                </a:solidFill>
              </a:rPr>
              <a:t>　</a:t>
            </a:r>
            <a:endParaRPr lang="en-US" altLang="ja-JP" dirty="0">
              <a:solidFill>
                <a:srgbClr val="00B050"/>
              </a:solidFill>
            </a:endParaRPr>
          </a:p>
          <a:p>
            <a:r>
              <a:rPr lang="ja-JP" altLang="en-US" sz="2800" dirty="0">
                <a:solidFill>
                  <a:srgbClr val="00B050"/>
                </a:solidFill>
              </a:rPr>
              <a:t>◆</a:t>
            </a:r>
            <a:r>
              <a:rPr lang="ja-JP" altLang="en-US" sz="2800" b="1" dirty="0">
                <a:solidFill>
                  <a:srgbClr val="00B050"/>
                </a:solidFill>
              </a:rPr>
              <a:t>社会のグローバル化に対応</a:t>
            </a:r>
            <a:endParaRPr lang="en-US" altLang="ja-JP" sz="2800" b="1" dirty="0">
              <a:solidFill>
                <a:srgbClr val="00B050"/>
              </a:solidFill>
            </a:endParaRPr>
          </a:p>
          <a:p>
            <a:r>
              <a:rPr lang="en-US" altLang="ja-JP" sz="2800" b="1" dirty="0">
                <a:solidFill>
                  <a:srgbClr val="00B050"/>
                </a:solidFill>
              </a:rPr>
              <a:t>     </a:t>
            </a:r>
            <a:r>
              <a:rPr lang="ja-JP" altLang="en-US" sz="2800" b="1" dirty="0">
                <a:solidFill>
                  <a:srgbClr val="00B050"/>
                </a:solidFill>
              </a:rPr>
              <a:t>する外国語教育</a:t>
            </a:r>
            <a:endParaRPr kumimoji="1" lang="ja-JP" altLang="en-US" sz="2800" b="1" dirty="0">
              <a:solidFill>
                <a:srgbClr val="00B050"/>
              </a:solidFill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0" y="191840"/>
            <a:ext cx="9144000" cy="648072"/>
          </a:xfrm>
          <a:prstGeom prst="rect">
            <a:avLst/>
          </a:prstGeom>
          <a:solidFill>
            <a:srgbClr val="0058E6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b="1" dirty="0">
                <a:solidFill>
                  <a:srgbClr val="FFFFFF"/>
                </a:solidFill>
                <a:latin typeface="DFMaruGothicStd-W9"/>
                <a:cs typeface="+mn-cs"/>
              </a:rPr>
              <a:t>　４　</a:t>
            </a:r>
            <a:r>
              <a:rPr lang="ja-JP" altLang="en-US" sz="3200" b="1" dirty="0">
                <a:solidFill>
                  <a:srgbClr val="FFFFFF"/>
                </a:solidFill>
                <a:latin typeface="DFMaruGothicStd-W9"/>
              </a:rPr>
              <a:t>敦賀市が目指す</a:t>
            </a:r>
            <a:r>
              <a:rPr lang="ja-JP" altLang="en-US" sz="3200" b="1" dirty="0">
                <a:solidFill>
                  <a:srgbClr val="FFEC4D"/>
                </a:solidFill>
                <a:latin typeface="DFMaruGothicStd-W9"/>
              </a:rPr>
              <a:t>子どもの姿</a:t>
            </a:r>
            <a:endParaRPr lang="ja-JP" altLang="en-US" sz="32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20571AB-71D0-42D9-A19A-E76F36405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176794"/>
            <a:ext cx="3514725" cy="26384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80"/>
          <p:cNvSpPr txBox="1"/>
          <p:nvPr/>
        </p:nvSpPr>
        <p:spPr>
          <a:xfrm>
            <a:off x="6167906" y="3934697"/>
            <a:ext cx="2392028" cy="286877"/>
          </a:xfrm>
          <a:prstGeom prst="rect">
            <a:avLst/>
          </a:prstGeom>
          <a:solidFill>
            <a:srgbClr val="CCFFCC"/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dirty="0">
                <a:solidFill>
                  <a:srgbClr val="00602B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理数教育</a:t>
            </a:r>
            <a:endParaRPr kumimoji="1" lang="ja-JP" altLang="en-US" sz="1800" dirty="0">
              <a:solidFill>
                <a:srgbClr val="00602B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4" name="テキスト ボックス 80"/>
          <p:cNvSpPr txBox="1"/>
          <p:nvPr/>
        </p:nvSpPr>
        <p:spPr>
          <a:xfrm>
            <a:off x="1996346" y="3942179"/>
            <a:ext cx="2293330" cy="281074"/>
          </a:xfrm>
          <a:prstGeom prst="rect">
            <a:avLst/>
          </a:prstGeom>
          <a:solidFill>
            <a:srgbClr val="CCFFCC"/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dirty="0">
                <a:solidFill>
                  <a:srgbClr val="00602B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言語能力の育成</a:t>
            </a:r>
            <a:endParaRPr kumimoji="1" lang="ja-JP" altLang="en-US" sz="1800" dirty="0">
              <a:solidFill>
                <a:srgbClr val="00602B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6" name="テキスト ボックス 80"/>
          <p:cNvSpPr txBox="1"/>
          <p:nvPr/>
        </p:nvSpPr>
        <p:spPr>
          <a:xfrm>
            <a:off x="6129908" y="1047851"/>
            <a:ext cx="2293330" cy="281074"/>
          </a:xfrm>
          <a:prstGeom prst="rect">
            <a:avLst/>
          </a:prstGeom>
          <a:solidFill>
            <a:srgbClr val="CCFFCC"/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dirty="0">
                <a:solidFill>
                  <a:srgbClr val="00602B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外国語教育</a:t>
            </a:r>
            <a:endParaRPr kumimoji="1" lang="ja-JP" altLang="en-US" sz="1800" dirty="0">
              <a:solidFill>
                <a:srgbClr val="00602B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7" name="テキスト ボックス 80"/>
          <p:cNvSpPr txBox="1"/>
          <p:nvPr/>
        </p:nvSpPr>
        <p:spPr>
          <a:xfrm>
            <a:off x="2631683" y="1079238"/>
            <a:ext cx="2293330" cy="281073"/>
          </a:xfrm>
          <a:prstGeom prst="rect">
            <a:avLst/>
          </a:prstGeom>
          <a:solidFill>
            <a:srgbClr val="CCFFCC"/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dirty="0">
                <a:solidFill>
                  <a:srgbClr val="00602B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読書活動</a:t>
            </a:r>
            <a:endParaRPr kumimoji="1" lang="ja-JP" altLang="en-US" sz="1800" dirty="0">
              <a:solidFill>
                <a:srgbClr val="00602B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068640" y="6098320"/>
            <a:ext cx="2688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chemeClr val="accent3">
                    <a:lumMod val="50000"/>
                  </a:schemeClr>
                </a:solidFill>
              </a:rPr>
              <a:t>調べたことを</a:t>
            </a:r>
            <a:endParaRPr lang="en-US" altLang="ja-JP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ja-JP" altLang="en-US" b="1" dirty="0">
                <a:solidFill>
                  <a:schemeClr val="accent3">
                    <a:lumMod val="50000"/>
                  </a:schemeClr>
                </a:solidFill>
              </a:rPr>
              <a:t>分かりやすく伝える力</a:t>
            </a:r>
            <a:endParaRPr kumimoji="1" lang="ja-JP" altLang="en-US" sz="1600" b="1" dirty="0">
              <a:solidFill>
                <a:schemeClr val="accent3">
                  <a:lumMod val="5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35292" y="6118142"/>
            <a:ext cx="216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accent3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自分の言葉で説明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747499" y="3208837"/>
            <a:ext cx="296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chemeClr val="accent3">
                    <a:lumMod val="50000"/>
                  </a:schemeClr>
                </a:solidFill>
              </a:rPr>
              <a:t>外国語活動支援員との指導</a:t>
            </a:r>
            <a:endParaRPr kumimoji="1" lang="ja-JP" altLang="en-US" sz="1600" b="1" dirty="0">
              <a:solidFill>
                <a:schemeClr val="accent3">
                  <a:lumMod val="5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191910" y="3227913"/>
            <a:ext cx="306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chemeClr val="accent3">
                    <a:lumMod val="50000"/>
                  </a:schemeClr>
                </a:solidFill>
              </a:rPr>
              <a:t>図書委員による読み聞かせ</a:t>
            </a:r>
            <a:endParaRPr kumimoji="1" lang="ja-JP" altLang="en-US" sz="1600" b="1" dirty="0">
              <a:solidFill>
                <a:schemeClr val="accent3">
                  <a:lumMod val="5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074944" y="6124439"/>
            <a:ext cx="257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accent3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理科の出前授業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123336" y="1007406"/>
            <a:ext cx="1656184" cy="1512168"/>
            <a:chOff x="-95769" y="874385"/>
            <a:chExt cx="1656184" cy="1512168"/>
          </a:xfrm>
        </p:grpSpPr>
        <p:sp>
          <p:nvSpPr>
            <p:cNvPr id="7" name="円/楕円 6"/>
            <p:cNvSpPr/>
            <p:nvPr/>
          </p:nvSpPr>
          <p:spPr>
            <a:xfrm>
              <a:off x="50609" y="1014374"/>
              <a:ext cx="1368152" cy="1368152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テキスト ボックス 8"/>
            <p:cNvSpPr txBox="1"/>
            <p:nvPr/>
          </p:nvSpPr>
          <p:spPr>
            <a:xfrm>
              <a:off x="-95769" y="874385"/>
              <a:ext cx="1656184" cy="1512168"/>
            </a:xfrm>
            <a:prstGeom prst="rect">
              <a:avLst/>
            </a:prstGeom>
            <a:solidFill>
              <a:srgbClr val="00B050">
                <a:alpha val="0"/>
              </a:srgb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8800" dirty="0">
                  <a:solidFill>
                    <a:schemeClr val="bg1"/>
                  </a:solidFill>
                  <a:ea typeface="ＤＦ特太ゴシック体" pitchFamily="1" charset="-128"/>
                </a:rPr>
                <a:t>知</a:t>
              </a:r>
            </a:p>
          </p:txBody>
        </p:sp>
      </p:grpSp>
      <p:sp>
        <p:nvSpPr>
          <p:cNvPr id="21" name="タイトル 1">
            <a:extLst>
              <a:ext uri="{FF2B5EF4-FFF2-40B4-BE49-F238E27FC236}">
                <a16:creationId xmlns:a16="http://schemas.microsoft.com/office/drawing/2014/main" id="{E6E53082-15F6-43BF-BAF8-E850F7FD8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  <a:solidFill>
            <a:srgbClr val="0058E6"/>
          </a:solidFill>
        </p:spPr>
        <p:txBody>
          <a:bodyPr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FFFFFF"/>
                </a:solidFill>
                <a:latin typeface="DFMaruGothicStd-W9"/>
              </a:rPr>
              <a:t>　４　敦賀市が目指す</a:t>
            </a:r>
            <a:r>
              <a:rPr lang="ja-JP" altLang="en-US" sz="3200" b="1" dirty="0">
                <a:solidFill>
                  <a:srgbClr val="FFEC4D"/>
                </a:solidFill>
                <a:latin typeface="DFMaruGothicStd-W9"/>
              </a:rPr>
              <a:t>子どもの姿</a:t>
            </a:r>
            <a:endParaRPr kumimoji="1" lang="ja-JP" altLang="en-US" sz="2800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FB7775E-440E-4ADF-B2C5-1F8849784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75" t="14956" r="1675" b="4582"/>
          <a:stretch/>
        </p:blipFill>
        <p:spPr>
          <a:xfrm>
            <a:off x="2068096" y="1409399"/>
            <a:ext cx="3316089" cy="177255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EB078F4-3784-44F5-91E9-9E66B2DC2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92" y="4294986"/>
            <a:ext cx="2370504" cy="178104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5E73149-CC66-4B81-B194-AA588CD987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426"/>
          <a:stretch/>
        </p:blipFill>
        <p:spPr>
          <a:xfrm>
            <a:off x="6099424" y="4288665"/>
            <a:ext cx="2688809" cy="178736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4E94351-6C89-4B30-90C2-D6ED961AAF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224"/>
          <a:stretch/>
        </p:blipFill>
        <p:spPr>
          <a:xfrm>
            <a:off x="5747499" y="1436284"/>
            <a:ext cx="3058149" cy="177255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E9331D8-39C5-479C-8C13-D0AF216F6C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4406" b="21749"/>
          <a:stretch/>
        </p:blipFill>
        <p:spPr>
          <a:xfrm>
            <a:off x="3142429" y="4266127"/>
            <a:ext cx="2615019" cy="184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7717</TotalTime>
  <Words>1972</Words>
  <Application>Microsoft Office PowerPoint</Application>
  <PresentationFormat>画面に合わせる (4:3)</PresentationFormat>
  <Paragraphs>233</Paragraphs>
  <Slides>17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31" baseType="lpstr">
      <vt:lpstr>AR P丸ゴシック体E</vt:lpstr>
      <vt:lpstr>AR丸ゴシック体E</vt:lpstr>
      <vt:lpstr>DFMaruGothicStd-W7</vt:lpstr>
      <vt:lpstr>DFMaruGothicStd-W9</vt:lpstr>
      <vt:lpstr>ＤＦ特太ゴシック体</vt:lpstr>
      <vt:lpstr>FGP丸ｺﾞｼｯｸ体Ca-U</vt:lpstr>
      <vt:lpstr>HGP創英角ｺﾞｼｯｸUB</vt:lpstr>
      <vt:lpstr>HGS創英角ｺﾞｼｯｸUB</vt:lpstr>
      <vt:lpstr>HG創英角ｺﾞｼｯｸUB</vt:lpstr>
      <vt:lpstr>MOBO-Bold</vt:lpstr>
      <vt:lpstr>ＭＳ Ｐゴシック</vt:lpstr>
      <vt:lpstr>Arial</vt:lpstr>
      <vt:lpstr>Calibri</vt:lpstr>
      <vt:lpstr>Office テーマ</vt:lpstr>
      <vt:lpstr>PowerPoint プレゼンテーション</vt:lpstr>
      <vt:lpstr>　敦賀市「知・徳・体」充実プラン</vt:lpstr>
      <vt:lpstr>　敦賀市「知・徳・体」令和プラン</vt:lpstr>
      <vt:lpstr>　令和の敦賀市学校教育ビジョン</vt:lpstr>
      <vt:lpstr>PowerPoint プレゼンテーション</vt:lpstr>
      <vt:lpstr>PowerPoint プレゼンテーション</vt:lpstr>
      <vt:lpstr>　３　安心して学べる場の充実</vt:lpstr>
      <vt:lpstr>PowerPoint プレゼンテーション</vt:lpstr>
      <vt:lpstr>　４　敦賀市が目指す子どもの姿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４　敦賀市が目指す子どもの姿</vt:lpstr>
      <vt:lpstr>PowerPoint プレゼンテーション</vt:lpstr>
      <vt:lpstr>　６　新たな学校教育プラン</vt:lpstr>
      <vt:lpstr>　令和の敦賀市学校教育ビジョン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敦賀市「知・徳・体」充実プラン</dc:title>
  <dc:creator>owner</dc:creator>
  <cp:lastModifiedBy>学校教育課・教育総務課</cp:lastModifiedBy>
  <cp:revision>577</cp:revision>
  <cp:lastPrinted>2025-04-04T00:27:58Z</cp:lastPrinted>
  <dcterms:created xsi:type="dcterms:W3CDTF">2017-03-29T05:41:34Z</dcterms:created>
  <dcterms:modified xsi:type="dcterms:W3CDTF">2025-04-04T09:27:03Z</dcterms:modified>
</cp:coreProperties>
</file>